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x="18288000" cy="10287000"/>
  <p:notesSz cx="6858000" cy="9144000"/>
  <p:embeddedFontLst>
    <p:embeddedFont>
      <p:font typeface="Cabin Medium" charset="1" panose="00000600000000000000"/>
      <p:regular r:id="rId30"/>
    </p:embeddedFont>
    <p:embeddedFont>
      <p:font typeface="Arial Unicode Bold" charset="1" panose="020B0704020202020204"/>
      <p:regular r:id="rId31"/>
    </p:embeddedFont>
    <p:embeddedFont>
      <p:font typeface="Cabin Bold" charset="1" panose="00000800000000000000"/>
      <p:regular r:id="rId32"/>
    </p:embeddedFont>
    <p:embeddedFont>
      <p:font typeface="Arial Unicode" charset="1" panose="020B0604020202020204"/>
      <p:regular r:id="rId33"/>
    </p:embeddedFont>
    <p:embeddedFont>
      <p:font typeface="Anca Coder Bold" charset="1" panose="020B0809020502020204"/>
      <p:regular r:id="rId34"/>
    </p:embeddedFont>
    <p:embeddedFont>
      <p:font typeface="Anca Coder" charset="1" panose="020B0509020502020204"/>
      <p:regular r:id="rId35"/>
    </p:embeddedFont>
    <p:embeddedFont>
      <p:font typeface="Arimo" charset="1" panose="020B0604020202020204"/>
      <p:regular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slides/slide19.xml" Type="http://schemas.openxmlformats.org/officeDocument/2006/relationships/slide"/><Relationship Id="rId25" Target="slides/slide20.xml" Type="http://schemas.openxmlformats.org/officeDocument/2006/relationships/slide"/><Relationship Id="rId26" Target="slides/slide21.xml" Type="http://schemas.openxmlformats.org/officeDocument/2006/relationships/slide"/><Relationship Id="rId27" Target="slides/slide22.xml" Type="http://schemas.openxmlformats.org/officeDocument/2006/relationships/slide"/><Relationship Id="rId28" Target="slides/slide23.xml" Type="http://schemas.openxmlformats.org/officeDocument/2006/relationships/slide"/><Relationship Id="rId29" Target="slides/slide24.xml" Type="http://schemas.openxmlformats.org/officeDocument/2006/relationships/slide"/><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32" Target="fonts/font32.fntdata" Type="http://schemas.openxmlformats.org/officeDocument/2006/relationships/font"/><Relationship Id="rId33" Target="fonts/font33.fntdata" Type="http://schemas.openxmlformats.org/officeDocument/2006/relationships/font"/><Relationship Id="rId34" Target="fonts/font34.fntdata" Type="http://schemas.openxmlformats.org/officeDocument/2006/relationships/font"/><Relationship Id="rId35" Target="fonts/font35.fntdata" Type="http://schemas.openxmlformats.org/officeDocument/2006/relationships/font"/><Relationship Id="rId36" Target="fonts/font36.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13.png>
</file>

<file path=ppt/media/image14.png>
</file>

<file path=ppt/media/image15.png>
</file>

<file path=ppt/media/image16.sv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 Id="rId6" Target="../media/image5.svg" Type="http://schemas.openxmlformats.org/officeDocument/2006/relationships/image"/><Relationship Id="rId7" Target="../media/image6.png" Type="http://schemas.openxmlformats.org/officeDocument/2006/relationships/image"/><Relationship Id="rId8" Target="../media/image7.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8.png" Type="http://schemas.openxmlformats.org/officeDocument/2006/relationships/image"/><Relationship Id="rId4" Target="../media/image9.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6989" y="-4837704"/>
            <a:ext cx="20738508" cy="15990601"/>
          </a:xfrm>
          <a:custGeom>
            <a:avLst/>
            <a:gdLst/>
            <a:ahLst/>
            <a:cxnLst/>
            <a:rect r="r" b="b" t="t" l="l"/>
            <a:pathLst>
              <a:path h="15990601" w="20738508">
                <a:moveTo>
                  <a:pt x="0" y="0"/>
                </a:moveTo>
                <a:lnTo>
                  <a:pt x="20738508" y="0"/>
                </a:lnTo>
                <a:lnTo>
                  <a:pt x="20738508" y="15990601"/>
                </a:lnTo>
                <a:lnTo>
                  <a:pt x="0" y="15990601"/>
                </a:lnTo>
                <a:lnTo>
                  <a:pt x="0" y="0"/>
                </a:lnTo>
                <a:close/>
              </a:path>
            </a:pathLst>
          </a:custGeom>
          <a:blipFill>
            <a:blip r:embed="rId2"/>
            <a:stretch>
              <a:fillRect l="0" t="-14845" r="0" b="-14845"/>
            </a:stretch>
          </a:blipFill>
        </p:spPr>
      </p:sp>
      <p:sp>
        <p:nvSpPr>
          <p:cNvPr name="Freeform 3" id="3"/>
          <p:cNvSpPr/>
          <p:nvPr/>
        </p:nvSpPr>
        <p:spPr>
          <a:xfrm flipH="false" flipV="false" rot="0">
            <a:off x="-296744" y="2032673"/>
            <a:ext cx="10292178" cy="8254327"/>
          </a:xfrm>
          <a:custGeom>
            <a:avLst/>
            <a:gdLst/>
            <a:ahLst/>
            <a:cxnLst/>
            <a:rect r="r" b="b" t="t" l="l"/>
            <a:pathLst>
              <a:path h="8254327" w="10292178">
                <a:moveTo>
                  <a:pt x="0" y="0"/>
                </a:moveTo>
                <a:lnTo>
                  <a:pt x="10292178" y="0"/>
                </a:lnTo>
                <a:lnTo>
                  <a:pt x="10292178" y="8254327"/>
                </a:lnTo>
                <a:lnTo>
                  <a:pt x="0" y="825432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529374" y="344016"/>
            <a:ext cx="7793129" cy="1362456"/>
            <a:chOff x="0" y="0"/>
            <a:chExt cx="10390839" cy="1816608"/>
          </a:xfrm>
        </p:grpSpPr>
        <p:sp>
          <p:nvSpPr>
            <p:cNvPr name="Freeform 5" id="5"/>
            <p:cNvSpPr/>
            <p:nvPr/>
          </p:nvSpPr>
          <p:spPr>
            <a:xfrm flipH="false" flipV="false" rot="0">
              <a:off x="637239" y="0"/>
              <a:ext cx="9753600" cy="1816608"/>
            </a:xfrm>
            <a:custGeom>
              <a:avLst/>
              <a:gdLst/>
              <a:ahLst/>
              <a:cxnLst/>
              <a:rect r="r" b="b" t="t" l="l"/>
              <a:pathLst>
                <a:path h="1816608" w="9753600">
                  <a:moveTo>
                    <a:pt x="0" y="0"/>
                  </a:moveTo>
                  <a:lnTo>
                    <a:pt x="9753600" y="0"/>
                  </a:lnTo>
                  <a:lnTo>
                    <a:pt x="9753600" y="1816608"/>
                  </a:lnTo>
                  <a:lnTo>
                    <a:pt x="0" y="181660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6" id="6"/>
            <p:cNvSpPr txBox="true"/>
            <p:nvPr/>
          </p:nvSpPr>
          <p:spPr>
            <a:xfrm rot="0">
              <a:off x="0" y="304568"/>
              <a:ext cx="6456587" cy="1234467"/>
            </a:xfrm>
            <a:prstGeom prst="rect">
              <a:avLst/>
            </a:prstGeom>
          </p:spPr>
          <p:txBody>
            <a:bodyPr anchor="t" rtlCol="false" tIns="0" lIns="0" bIns="0" rIns="0">
              <a:spAutoFit/>
            </a:bodyPr>
            <a:lstStyle/>
            <a:p>
              <a:pPr algn="ctr">
                <a:lnSpc>
                  <a:spcPts val="7468"/>
                </a:lnSpc>
              </a:pPr>
              <a:r>
                <a:rPr lang="en-US" b="true" sz="5975" spc="-119">
                  <a:solidFill>
                    <a:srgbClr val="00BF63"/>
                  </a:solidFill>
                  <a:latin typeface="Cabin Medium"/>
                  <a:ea typeface="Cabin Medium"/>
                  <a:cs typeface="Cabin Medium"/>
                  <a:sym typeface="Cabin Medium"/>
                </a:rPr>
                <a:t>NHÓM 4</a:t>
              </a:r>
            </a:p>
          </p:txBody>
        </p:sp>
      </p:grpSp>
      <p:sp>
        <p:nvSpPr>
          <p:cNvPr name="Freeform 7" id="7"/>
          <p:cNvSpPr/>
          <p:nvPr/>
        </p:nvSpPr>
        <p:spPr>
          <a:xfrm flipH="false" flipV="false" rot="0">
            <a:off x="9144000" y="8419523"/>
            <a:ext cx="9357385" cy="5254719"/>
          </a:xfrm>
          <a:custGeom>
            <a:avLst/>
            <a:gdLst/>
            <a:ahLst/>
            <a:cxnLst/>
            <a:rect r="r" b="b" t="t" l="l"/>
            <a:pathLst>
              <a:path h="5254719" w="9357385">
                <a:moveTo>
                  <a:pt x="0" y="0"/>
                </a:moveTo>
                <a:lnTo>
                  <a:pt x="9357385" y="0"/>
                </a:lnTo>
                <a:lnTo>
                  <a:pt x="9357385" y="5254719"/>
                </a:lnTo>
                <a:lnTo>
                  <a:pt x="0" y="525471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8" id="8"/>
          <p:cNvSpPr txBox="true"/>
          <p:nvPr/>
        </p:nvSpPr>
        <p:spPr>
          <a:xfrm rot="0">
            <a:off x="9995434" y="172566"/>
            <a:ext cx="7824888" cy="8081761"/>
          </a:xfrm>
          <a:prstGeom prst="rect">
            <a:avLst/>
          </a:prstGeom>
        </p:spPr>
        <p:txBody>
          <a:bodyPr anchor="t" rtlCol="false" tIns="0" lIns="0" bIns="0" rIns="0">
            <a:spAutoFit/>
          </a:bodyPr>
          <a:lstStyle/>
          <a:p>
            <a:pPr algn="ctr">
              <a:lnSpc>
                <a:spcPts val="12873"/>
              </a:lnSpc>
            </a:pPr>
            <a:r>
              <a:rPr lang="en-US" sz="9195" b="true">
                <a:solidFill>
                  <a:srgbClr val="5271FF"/>
                </a:solidFill>
                <a:latin typeface="Arial Unicode Bold"/>
                <a:ea typeface="Arial Unicode Bold"/>
                <a:cs typeface="Arial Unicode Bold"/>
                <a:sym typeface="Arial Unicode Bold"/>
              </a:rPr>
              <a:t>XÂY DỰNG TRANG WEB QUẢN LÝ THÔNG TIN SINH VIÊN</a:t>
            </a:r>
          </a:p>
        </p:txBody>
      </p:sp>
      <p:sp>
        <p:nvSpPr>
          <p:cNvPr name="TextBox 9" id="9"/>
          <p:cNvSpPr txBox="true"/>
          <p:nvPr/>
        </p:nvSpPr>
        <p:spPr>
          <a:xfrm rot="0">
            <a:off x="9995434" y="8777026"/>
            <a:ext cx="3479125" cy="1899285"/>
          </a:xfrm>
          <a:prstGeom prst="rect">
            <a:avLst/>
          </a:prstGeom>
        </p:spPr>
        <p:txBody>
          <a:bodyPr anchor="t" rtlCol="false" tIns="0" lIns="0" bIns="0" rIns="0">
            <a:spAutoFit/>
          </a:bodyPr>
          <a:lstStyle/>
          <a:p>
            <a:pPr algn="ctr">
              <a:lnSpc>
                <a:spcPts val="5039"/>
              </a:lnSpc>
            </a:pPr>
            <a:r>
              <a:rPr lang="en-US" sz="3599" b="true">
                <a:solidFill>
                  <a:srgbClr val="000000"/>
                </a:solidFill>
                <a:latin typeface="Arial Unicode Bold"/>
                <a:ea typeface="Arial Unicode Bold"/>
                <a:cs typeface="Arial Unicode Bold"/>
                <a:sym typeface="Arial Unicode Bold"/>
              </a:rPr>
              <a:t>Tải Trọng Nghĩa</a:t>
            </a:r>
          </a:p>
          <a:p>
            <a:pPr algn="ctr">
              <a:lnSpc>
                <a:spcPts val="5039"/>
              </a:lnSpc>
            </a:pPr>
            <a:r>
              <a:rPr lang="en-US" sz="3599" b="true">
                <a:solidFill>
                  <a:srgbClr val="000000"/>
                </a:solidFill>
                <a:latin typeface="Arial Unicode Bold"/>
                <a:ea typeface="Arial Unicode Bold"/>
                <a:cs typeface="Arial Unicode Bold"/>
                <a:sym typeface="Arial Unicode Bold"/>
              </a:rPr>
              <a:t>Mai Đỗ Uyên</a:t>
            </a:r>
          </a:p>
          <a:p>
            <a:pPr algn="ctr">
              <a:lnSpc>
                <a:spcPts val="5039"/>
              </a:lnSpc>
            </a:pPr>
          </a:p>
        </p:txBody>
      </p:sp>
      <p:sp>
        <p:nvSpPr>
          <p:cNvPr name="TextBox 10" id="10"/>
          <p:cNvSpPr txBox="true"/>
          <p:nvPr/>
        </p:nvSpPr>
        <p:spPr>
          <a:xfrm rot="0">
            <a:off x="13907878" y="8777026"/>
            <a:ext cx="4033838" cy="1899285"/>
          </a:xfrm>
          <a:prstGeom prst="rect">
            <a:avLst/>
          </a:prstGeom>
        </p:spPr>
        <p:txBody>
          <a:bodyPr anchor="t" rtlCol="false" tIns="0" lIns="0" bIns="0" rIns="0">
            <a:spAutoFit/>
          </a:bodyPr>
          <a:lstStyle/>
          <a:p>
            <a:pPr algn="ctr">
              <a:lnSpc>
                <a:spcPts val="5039"/>
              </a:lnSpc>
            </a:pPr>
            <a:r>
              <a:rPr lang="en-US" sz="3599" b="true">
                <a:solidFill>
                  <a:srgbClr val="000000"/>
                </a:solidFill>
                <a:latin typeface="Arial Unicode Bold"/>
                <a:ea typeface="Arial Unicode Bold"/>
                <a:cs typeface="Arial Unicode Bold"/>
                <a:sym typeface="Arial Unicode Bold"/>
              </a:rPr>
              <a:t>Trương Phúc Duy</a:t>
            </a:r>
            <a:r>
              <a:rPr lang="en-US" sz="3599" b="true">
                <a:solidFill>
                  <a:srgbClr val="000000"/>
                </a:solidFill>
                <a:latin typeface="Arial Unicode Bold"/>
                <a:ea typeface="Arial Unicode Bold"/>
                <a:cs typeface="Arial Unicode Bold"/>
                <a:sym typeface="Arial Unicode Bold"/>
              </a:rPr>
              <a:t> </a:t>
            </a:r>
          </a:p>
          <a:p>
            <a:pPr algn="ctr">
              <a:lnSpc>
                <a:spcPts val="5039"/>
              </a:lnSpc>
            </a:pPr>
            <a:r>
              <a:rPr lang="en-US" sz="3599" b="true">
                <a:solidFill>
                  <a:srgbClr val="000000"/>
                </a:solidFill>
                <a:latin typeface="Arial Unicode Bold"/>
                <a:ea typeface="Arial Unicode Bold"/>
                <a:cs typeface="Arial Unicode Bold"/>
                <a:sym typeface="Arial Unicode Bold"/>
              </a:rPr>
              <a:t>Lê Minh Nhựt</a:t>
            </a:r>
          </a:p>
          <a:p>
            <a:pPr algn="ctr">
              <a:lnSpc>
                <a:spcPts val="5039"/>
              </a:lnSpc>
            </a:pP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5271FF"/>
        </a:solidFill>
      </p:bgPr>
    </p:bg>
    <p:spTree>
      <p:nvGrpSpPr>
        <p:cNvPr id="1" name=""/>
        <p:cNvGrpSpPr/>
        <p:nvPr/>
      </p:nvGrpSpPr>
      <p:grpSpPr>
        <a:xfrm>
          <a:off x="0" y="0"/>
          <a:ext cx="0" cy="0"/>
          <a:chOff x="0" y="0"/>
          <a:chExt cx="0" cy="0"/>
        </a:xfrm>
      </p:grpSpPr>
      <p:sp>
        <p:nvSpPr>
          <p:cNvPr name="Freeform 2" id="2"/>
          <p:cNvSpPr/>
          <p:nvPr/>
        </p:nvSpPr>
        <p:spPr>
          <a:xfrm flipH="false" flipV="false" rot="0">
            <a:off x="160652" y="9525"/>
            <a:ext cx="17947646" cy="10287000"/>
          </a:xfrm>
          <a:custGeom>
            <a:avLst/>
            <a:gdLst/>
            <a:ahLst/>
            <a:cxnLst/>
            <a:rect r="r" b="b" t="t" l="l"/>
            <a:pathLst>
              <a:path h="10287000" w="17947646">
                <a:moveTo>
                  <a:pt x="0" y="0"/>
                </a:moveTo>
                <a:lnTo>
                  <a:pt x="17947646" y="0"/>
                </a:lnTo>
                <a:lnTo>
                  <a:pt x="17947646" y="10287000"/>
                </a:lnTo>
                <a:lnTo>
                  <a:pt x="0" y="10287000"/>
                </a:lnTo>
                <a:lnTo>
                  <a:pt x="0" y="0"/>
                </a:lnTo>
                <a:close/>
              </a:path>
            </a:pathLst>
          </a:custGeom>
          <a:blipFill>
            <a:blip r:embed="rId2"/>
            <a:stretch>
              <a:fillRect l="0" t="0" r="0" b="-5893"/>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5271FF"/>
        </a:solidFill>
      </p:bgPr>
    </p:bg>
    <p:spTree>
      <p:nvGrpSpPr>
        <p:cNvPr id="1" name=""/>
        <p:cNvGrpSpPr/>
        <p:nvPr/>
      </p:nvGrpSpPr>
      <p:grpSpPr>
        <a:xfrm>
          <a:off x="0" y="0"/>
          <a:ext cx="0" cy="0"/>
          <a:chOff x="0" y="0"/>
          <a:chExt cx="0" cy="0"/>
        </a:xfrm>
      </p:grpSpPr>
      <p:sp>
        <p:nvSpPr>
          <p:cNvPr name="Freeform 2" id="2"/>
          <p:cNvSpPr/>
          <p:nvPr/>
        </p:nvSpPr>
        <p:spPr>
          <a:xfrm flipH="false" flipV="false" rot="0">
            <a:off x="803331" y="0"/>
            <a:ext cx="16455969" cy="10344399"/>
          </a:xfrm>
          <a:custGeom>
            <a:avLst/>
            <a:gdLst/>
            <a:ahLst/>
            <a:cxnLst/>
            <a:rect r="r" b="b" t="t" l="l"/>
            <a:pathLst>
              <a:path h="10344399" w="16455969">
                <a:moveTo>
                  <a:pt x="0" y="0"/>
                </a:moveTo>
                <a:lnTo>
                  <a:pt x="16455969" y="0"/>
                </a:lnTo>
                <a:lnTo>
                  <a:pt x="16455969" y="10344399"/>
                </a:lnTo>
                <a:lnTo>
                  <a:pt x="0" y="10344399"/>
                </a:lnTo>
                <a:lnTo>
                  <a:pt x="0" y="0"/>
                </a:lnTo>
                <a:close/>
              </a:path>
            </a:pathLst>
          </a:custGeom>
          <a:blipFill>
            <a:blip r:embed="rId2"/>
            <a:stretch>
              <a:fillRect l="0" t="0" r="0" b="0"/>
            </a:stretch>
          </a:blipFill>
        </p:spPr>
      </p:sp>
    </p:spTree>
  </p:cSld>
  <p:clrMapOvr>
    <a:masterClrMapping/>
  </p:clrMapOvr>
</p:sld>
</file>

<file path=ppt/slides/slide1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18142" y="384019"/>
            <a:ext cx="18924285" cy="842168"/>
          </a:xfrm>
          <a:prstGeom prst="rect">
            <a:avLst/>
          </a:prstGeom>
        </p:spPr>
        <p:txBody>
          <a:bodyPr anchor="t" rtlCol="false" tIns="0" lIns="0" bIns="0" rIns="0">
            <a:spAutoFit/>
          </a:bodyPr>
          <a:lstStyle/>
          <a:p>
            <a:pPr algn="ctr">
              <a:lnSpc>
                <a:spcPts val="6718"/>
              </a:lnSpc>
            </a:pPr>
            <a:r>
              <a:rPr lang="en-US" b="true" sz="5375" spc="-107">
                <a:solidFill>
                  <a:srgbClr val="FFDF5E"/>
                </a:solidFill>
                <a:latin typeface="Cabin Bold"/>
                <a:ea typeface="Cabin Bold"/>
                <a:cs typeface="Cabin Bold"/>
                <a:sym typeface="Cabin Bold"/>
              </a:rPr>
              <a:t>ĐỊNH NGHĨA CÚ PHÁP CỦA MỘT REGEX TRONG JAVASCRIPT</a:t>
            </a:r>
          </a:p>
        </p:txBody>
      </p:sp>
      <p:sp>
        <p:nvSpPr>
          <p:cNvPr name="TextBox 6" id="6"/>
          <p:cNvSpPr txBox="true"/>
          <p:nvPr/>
        </p:nvSpPr>
        <p:spPr>
          <a:xfrm rot="0">
            <a:off x="436708" y="1684305"/>
            <a:ext cx="17259300" cy="1729233"/>
          </a:xfrm>
          <a:prstGeom prst="rect">
            <a:avLst/>
          </a:prstGeom>
        </p:spPr>
        <p:txBody>
          <a:bodyPr anchor="t" rtlCol="false" tIns="0" lIns="0" bIns="0" rIns="0">
            <a:spAutoFit/>
          </a:bodyPr>
          <a:lstStyle/>
          <a:p>
            <a:pPr algn="just">
              <a:lnSpc>
                <a:spcPts val="7143"/>
              </a:lnSpc>
            </a:pPr>
            <a:r>
              <a:rPr lang="en-US" sz="3799">
                <a:solidFill>
                  <a:srgbClr val="000000"/>
                </a:solidFill>
                <a:latin typeface="Arial Unicode"/>
                <a:ea typeface="Arial Unicode"/>
                <a:cs typeface="Arial Unicode"/>
                <a:sym typeface="Arial Unicode"/>
              </a:rPr>
              <a:t>Trong JavaScript, cú pháp của một biểu thức chính quy (regex) có thể được định nghĩa bằng hai cách: sử dụng dấu gạch chéo (/) hoặc qua constructor RegExp.</a:t>
            </a:r>
          </a:p>
        </p:txBody>
      </p:sp>
      <p:sp>
        <p:nvSpPr>
          <p:cNvPr name="TextBox 7" id="7"/>
          <p:cNvSpPr txBox="true"/>
          <p:nvPr/>
        </p:nvSpPr>
        <p:spPr>
          <a:xfrm rot="0">
            <a:off x="4263074" y="4588446"/>
            <a:ext cx="9154309" cy="881382"/>
          </a:xfrm>
          <a:prstGeom prst="rect">
            <a:avLst/>
          </a:prstGeom>
        </p:spPr>
        <p:txBody>
          <a:bodyPr anchor="t" rtlCol="false" tIns="0" lIns="0" bIns="0" rIns="0">
            <a:spAutoFit/>
          </a:bodyPr>
          <a:lstStyle/>
          <a:p>
            <a:pPr algn="just">
              <a:lnSpc>
                <a:spcPts val="7519"/>
              </a:lnSpc>
            </a:pPr>
            <a:r>
              <a:rPr lang="en-US" b="true" sz="3999">
                <a:solidFill>
                  <a:srgbClr val="067BFF"/>
                </a:solidFill>
                <a:latin typeface="Anca Coder Bold"/>
                <a:ea typeface="Anca Coder Bold"/>
                <a:cs typeface="Anca Coder Bold"/>
                <a:sym typeface="Anca Coder Bold"/>
              </a:rPr>
              <a:t>const</a:t>
            </a:r>
            <a:r>
              <a:rPr lang="en-US" b="true" sz="3999">
                <a:solidFill>
                  <a:srgbClr val="000000"/>
                </a:solidFill>
                <a:latin typeface="Anca Coder Bold"/>
                <a:ea typeface="Anca Coder Bold"/>
                <a:cs typeface="Anca Coder Bold"/>
                <a:sym typeface="Anca Coder Bold"/>
              </a:rPr>
              <a:t> regex = </a:t>
            </a:r>
            <a:r>
              <a:rPr lang="en-US" b="true" sz="3999">
                <a:solidFill>
                  <a:srgbClr val="00BF63"/>
                </a:solidFill>
                <a:latin typeface="Anca Coder Bold"/>
                <a:ea typeface="Anca Coder Bold"/>
                <a:cs typeface="Anca Coder Bold"/>
                <a:sym typeface="Anca Coder Bold"/>
              </a:rPr>
              <a:t>/pattern/</a:t>
            </a:r>
            <a:r>
              <a:rPr lang="en-US" b="true" sz="3999">
                <a:solidFill>
                  <a:srgbClr val="000000"/>
                </a:solidFill>
                <a:latin typeface="Anca Coder Bold"/>
                <a:ea typeface="Anca Coder Bold"/>
                <a:cs typeface="Anca Coder Bold"/>
                <a:sym typeface="Anca Coder Bold"/>
              </a:rPr>
              <a:t>flags;</a:t>
            </a:r>
          </a:p>
        </p:txBody>
      </p:sp>
      <p:sp>
        <p:nvSpPr>
          <p:cNvPr name="TextBox 8" id="8"/>
          <p:cNvSpPr txBox="true"/>
          <p:nvPr/>
        </p:nvSpPr>
        <p:spPr>
          <a:xfrm rot="0">
            <a:off x="188312" y="3516212"/>
            <a:ext cx="9088868" cy="824358"/>
          </a:xfrm>
          <a:prstGeom prst="rect">
            <a:avLst/>
          </a:prstGeom>
        </p:spPr>
        <p:txBody>
          <a:bodyPr anchor="t" rtlCol="false" tIns="0" lIns="0" bIns="0" rIns="0">
            <a:spAutoFit/>
          </a:bodyPr>
          <a:lstStyle/>
          <a:p>
            <a:pPr algn="just">
              <a:lnSpc>
                <a:spcPts val="7143"/>
              </a:lnSpc>
            </a:pPr>
            <a:r>
              <a:rPr lang="en-US" b="true" sz="3799">
                <a:solidFill>
                  <a:srgbClr val="000000"/>
                </a:solidFill>
                <a:latin typeface="Arial Unicode Bold"/>
                <a:ea typeface="Arial Unicode Bold"/>
                <a:cs typeface="Arial Unicode Bold"/>
                <a:sym typeface="Arial Unicode Bold"/>
              </a:rPr>
              <a:t>Cú pháp sử dụng dấu gạch chéo:</a:t>
            </a:r>
          </a:p>
        </p:txBody>
      </p:sp>
      <p:sp>
        <p:nvSpPr>
          <p:cNvPr name="TextBox 9" id="9"/>
          <p:cNvSpPr txBox="true"/>
          <p:nvPr/>
        </p:nvSpPr>
        <p:spPr>
          <a:xfrm rot="0">
            <a:off x="210578" y="5738432"/>
            <a:ext cx="17259300" cy="1671194"/>
          </a:xfrm>
          <a:prstGeom prst="rect">
            <a:avLst/>
          </a:prstGeom>
        </p:spPr>
        <p:txBody>
          <a:bodyPr anchor="t" rtlCol="false" tIns="0" lIns="0" bIns="0" rIns="0">
            <a:spAutoFit/>
          </a:bodyPr>
          <a:lstStyle/>
          <a:p>
            <a:pPr algn="just" marL="798828" indent="-399414" lvl="1">
              <a:lnSpc>
                <a:spcPts val="6955"/>
              </a:lnSpc>
              <a:buFont typeface="Arial"/>
              <a:buChar char="•"/>
            </a:pPr>
            <a:r>
              <a:rPr lang="en-US" sz="3699">
                <a:solidFill>
                  <a:srgbClr val="000000"/>
                </a:solidFill>
                <a:latin typeface="Arial Unicode"/>
                <a:ea typeface="Arial Unicode"/>
                <a:cs typeface="Arial Unicode"/>
                <a:sym typeface="Arial Unicode"/>
              </a:rPr>
              <a:t>pattern: là chuỗi muốn tìm kiếm.</a:t>
            </a:r>
          </a:p>
          <a:p>
            <a:pPr algn="just" marL="798828" indent="-399414" lvl="1">
              <a:lnSpc>
                <a:spcPts val="6955"/>
              </a:lnSpc>
              <a:buFont typeface="Arial"/>
              <a:buChar char="•"/>
            </a:pPr>
            <a:r>
              <a:rPr lang="en-US" sz="3699">
                <a:solidFill>
                  <a:srgbClr val="000000"/>
                </a:solidFill>
                <a:latin typeface="Arial Unicode"/>
                <a:ea typeface="Arial Unicode"/>
                <a:cs typeface="Arial Unicode"/>
                <a:sym typeface="Arial Unicode"/>
              </a:rPr>
              <a:t>flags: là các tùy chọn để điều chỉnh cách hoạt động của regex, như:</a:t>
            </a:r>
          </a:p>
        </p:txBody>
      </p:sp>
      <p:sp>
        <p:nvSpPr>
          <p:cNvPr name="TextBox 10" id="10"/>
          <p:cNvSpPr txBox="true"/>
          <p:nvPr/>
        </p:nvSpPr>
        <p:spPr>
          <a:xfrm rot="0">
            <a:off x="1346842" y="7466776"/>
            <a:ext cx="17259300" cy="2547494"/>
          </a:xfrm>
          <a:prstGeom prst="rect">
            <a:avLst/>
          </a:prstGeom>
        </p:spPr>
        <p:txBody>
          <a:bodyPr anchor="t" rtlCol="false" tIns="0" lIns="0" bIns="0" rIns="0">
            <a:spAutoFit/>
          </a:bodyPr>
          <a:lstStyle/>
          <a:p>
            <a:pPr algn="just" marL="798828" indent="-399414" lvl="1">
              <a:lnSpc>
                <a:spcPts val="6955"/>
              </a:lnSpc>
              <a:buFont typeface="Arial"/>
              <a:buChar char="•"/>
            </a:pPr>
            <a:r>
              <a:rPr lang="en-US" sz="3699">
                <a:solidFill>
                  <a:srgbClr val="000000"/>
                </a:solidFill>
                <a:latin typeface="Arial Unicode"/>
                <a:ea typeface="Arial Unicode"/>
                <a:cs typeface="Arial Unicode"/>
                <a:sym typeface="Arial Unicode"/>
              </a:rPr>
              <a:t>i: không phân biệt chữ hoa chữ thường.</a:t>
            </a:r>
          </a:p>
          <a:p>
            <a:pPr algn="just" marL="798828" indent="-399414" lvl="1">
              <a:lnSpc>
                <a:spcPts val="6955"/>
              </a:lnSpc>
              <a:buFont typeface="Arial"/>
              <a:buChar char="•"/>
            </a:pPr>
            <a:r>
              <a:rPr lang="en-US" sz="3699">
                <a:solidFill>
                  <a:srgbClr val="000000"/>
                </a:solidFill>
                <a:latin typeface="Arial Unicode"/>
                <a:ea typeface="Arial Unicode"/>
                <a:cs typeface="Arial Unicode"/>
                <a:sym typeface="Arial Unicode"/>
              </a:rPr>
              <a:t>g: tìm kiếm toàn bộ chuỗi (global).</a:t>
            </a:r>
          </a:p>
          <a:p>
            <a:pPr algn="just" marL="798828" indent="-399414" lvl="1">
              <a:lnSpc>
                <a:spcPts val="6955"/>
              </a:lnSpc>
              <a:buFont typeface="Arial"/>
              <a:buChar char="•"/>
            </a:pPr>
            <a:r>
              <a:rPr lang="en-US" sz="3699">
                <a:solidFill>
                  <a:srgbClr val="000000"/>
                </a:solidFill>
                <a:latin typeface="Arial Unicode"/>
                <a:ea typeface="Arial Unicode"/>
                <a:cs typeface="Arial Unicode"/>
                <a:sym typeface="Arial Unicode"/>
              </a:rPr>
              <a:t>m: tìm kiếm trên nhiều dòng (multiline).</a:t>
            </a:r>
          </a:p>
        </p:txBody>
      </p:sp>
    </p:spTree>
  </p:cSld>
  <p:clrMapOvr>
    <a:masterClrMapping/>
  </p:clrMapOvr>
</p:sld>
</file>

<file path=ppt/slides/slide1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18142" y="384019"/>
            <a:ext cx="18924285" cy="842168"/>
          </a:xfrm>
          <a:prstGeom prst="rect">
            <a:avLst/>
          </a:prstGeom>
        </p:spPr>
        <p:txBody>
          <a:bodyPr anchor="t" rtlCol="false" tIns="0" lIns="0" bIns="0" rIns="0">
            <a:spAutoFit/>
          </a:bodyPr>
          <a:lstStyle/>
          <a:p>
            <a:pPr algn="ctr">
              <a:lnSpc>
                <a:spcPts val="6718"/>
              </a:lnSpc>
            </a:pPr>
            <a:r>
              <a:rPr lang="en-US" b="true" sz="5375" spc="-107">
                <a:solidFill>
                  <a:srgbClr val="FFDF5E"/>
                </a:solidFill>
                <a:latin typeface="Cabin Bold"/>
                <a:ea typeface="Cabin Bold"/>
                <a:cs typeface="Cabin Bold"/>
                <a:sym typeface="Cabin Bold"/>
              </a:rPr>
              <a:t>ĐỊNH NGHĨA CÚ PHÁP CỦA MỘT REGEX TRONG JAVASCRIPT</a:t>
            </a:r>
          </a:p>
        </p:txBody>
      </p:sp>
      <p:sp>
        <p:nvSpPr>
          <p:cNvPr name="TextBox 6" id="6"/>
          <p:cNvSpPr txBox="true"/>
          <p:nvPr/>
        </p:nvSpPr>
        <p:spPr>
          <a:xfrm rot="0">
            <a:off x="4599566" y="2750121"/>
            <a:ext cx="9020710" cy="3754121"/>
          </a:xfrm>
          <a:prstGeom prst="rect">
            <a:avLst/>
          </a:prstGeom>
        </p:spPr>
        <p:txBody>
          <a:bodyPr anchor="t" rtlCol="false" tIns="0" lIns="0" bIns="0" rIns="0">
            <a:spAutoFit/>
          </a:bodyPr>
          <a:lstStyle/>
          <a:p>
            <a:pPr algn="just">
              <a:lnSpc>
                <a:spcPts val="7519"/>
              </a:lnSpc>
            </a:pPr>
            <a:r>
              <a:rPr lang="en-US" sz="3999" b="true">
                <a:solidFill>
                  <a:srgbClr val="067BFF"/>
                </a:solidFill>
                <a:latin typeface="Anca Coder Bold"/>
                <a:ea typeface="Anca Coder Bold"/>
                <a:cs typeface="Anca Coder Bold"/>
                <a:sym typeface="Anca Coder Bold"/>
              </a:rPr>
              <a:t>const </a:t>
            </a:r>
            <a:r>
              <a:rPr lang="en-US" sz="3999" b="true">
                <a:solidFill>
                  <a:srgbClr val="000000"/>
                </a:solidFill>
                <a:latin typeface="Anca Coder Bold"/>
                <a:ea typeface="Anca Coder Bold"/>
                <a:cs typeface="Anca Coder Bold"/>
                <a:sym typeface="Anca Coder Bold"/>
              </a:rPr>
              <a:t>regex</a:t>
            </a:r>
            <a:r>
              <a:rPr lang="en-US" sz="3999" b="true">
                <a:solidFill>
                  <a:srgbClr val="067BFF"/>
                </a:solidFill>
                <a:latin typeface="Anca Coder Bold"/>
                <a:ea typeface="Anca Coder Bold"/>
                <a:cs typeface="Anca Coder Bold"/>
                <a:sym typeface="Anca Coder Bold"/>
              </a:rPr>
              <a:t> </a:t>
            </a:r>
            <a:r>
              <a:rPr lang="en-US" sz="3999" b="true">
                <a:solidFill>
                  <a:srgbClr val="000000"/>
                </a:solidFill>
                <a:latin typeface="Anca Coder Bold"/>
                <a:ea typeface="Anca Coder Bold"/>
                <a:cs typeface="Anca Coder Bold"/>
                <a:sym typeface="Anca Coder Bold"/>
              </a:rPr>
              <a:t>=</a:t>
            </a:r>
            <a:r>
              <a:rPr lang="en-US" sz="3999" b="true">
                <a:solidFill>
                  <a:srgbClr val="00BF63"/>
                </a:solidFill>
                <a:latin typeface="Anca Coder Bold"/>
                <a:ea typeface="Anca Coder Bold"/>
                <a:cs typeface="Anca Coder Bold"/>
                <a:sym typeface="Anca Coder Bold"/>
              </a:rPr>
              <a:t> /hello/i</a:t>
            </a:r>
            <a:r>
              <a:rPr lang="en-US" sz="3999" b="true">
                <a:solidFill>
                  <a:srgbClr val="000000"/>
                </a:solidFill>
                <a:latin typeface="Anca Coder Bold"/>
                <a:ea typeface="Anca Coder Bold"/>
                <a:cs typeface="Anca Coder Bold"/>
                <a:sym typeface="Anca Coder Bold"/>
              </a:rPr>
              <a:t>;</a:t>
            </a:r>
            <a:r>
              <a:rPr lang="en-US" sz="3999" b="true">
                <a:solidFill>
                  <a:srgbClr val="067BFF"/>
                </a:solidFill>
                <a:latin typeface="Anca Coder Bold"/>
                <a:ea typeface="Anca Coder Bold"/>
                <a:cs typeface="Anca Coder Bold"/>
                <a:sym typeface="Anca Coder Bold"/>
              </a:rPr>
              <a:t> </a:t>
            </a:r>
          </a:p>
          <a:p>
            <a:pPr algn="just">
              <a:lnSpc>
                <a:spcPts val="7519"/>
              </a:lnSpc>
            </a:pPr>
            <a:r>
              <a:rPr lang="en-US" sz="3999" b="true">
                <a:solidFill>
                  <a:srgbClr val="067BFF"/>
                </a:solidFill>
                <a:latin typeface="Anca Coder Bold"/>
                <a:ea typeface="Anca Coder Bold"/>
                <a:cs typeface="Anca Coder Bold"/>
                <a:sym typeface="Anca Coder Bold"/>
              </a:rPr>
              <a:t>const </a:t>
            </a:r>
            <a:r>
              <a:rPr lang="en-US" sz="3999" b="true">
                <a:solidFill>
                  <a:srgbClr val="000000"/>
                </a:solidFill>
                <a:latin typeface="Anca Coder Bold"/>
                <a:ea typeface="Anca Coder Bold"/>
                <a:cs typeface="Anca Coder Bold"/>
                <a:sym typeface="Anca Coder Bold"/>
              </a:rPr>
              <a:t>str =</a:t>
            </a:r>
            <a:r>
              <a:rPr lang="en-US" sz="3999" b="true">
                <a:solidFill>
                  <a:srgbClr val="067BFF"/>
                </a:solidFill>
                <a:latin typeface="Anca Coder Bold"/>
                <a:ea typeface="Anca Coder Bold"/>
                <a:cs typeface="Anca Coder Bold"/>
                <a:sym typeface="Anca Coder Bold"/>
              </a:rPr>
              <a:t> </a:t>
            </a:r>
            <a:r>
              <a:rPr lang="en-US" sz="3999" b="true">
                <a:solidFill>
                  <a:srgbClr val="00BF63"/>
                </a:solidFill>
                <a:latin typeface="Anca Coder Bold"/>
                <a:ea typeface="Anca Coder Bold"/>
                <a:cs typeface="Anca Coder Bold"/>
                <a:sym typeface="Anca Coder Bold"/>
              </a:rPr>
              <a:t>"Hello, World!"</a:t>
            </a:r>
            <a:r>
              <a:rPr lang="en-US" sz="3999" b="true">
                <a:solidFill>
                  <a:srgbClr val="000000"/>
                </a:solidFill>
                <a:latin typeface="Anca Coder Bold"/>
                <a:ea typeface="Anca Coder Bold"/>
                <a:cs typeface="Anca Coder Bold"/>
                <a:sym typeface="Anca Coder Bold"/>
              </a:rPr>
              <a:t>;</a:t>
            </a:r>
          </a:p>
          <a:p>
            <a:pPr algn="just">
              <a:lnSpc>
                <a:spcPts val="7519"/>
              </a:lnSpc>
            </a:pPr>
            <a:r>
              <a:rPr lang="en-US" sz="3999" b="true">
                <a:solidFill>
                  <a:srgbClr val="E74182"/>
                </a:solidFill>
                <a:latin typeface="Anca Coder Bold"/>
                <a:ea typeface="Anca Coder Bold"/>
                <a:cs typeface="Anca Coder Bold"/>
                <a:sym typeface="Anca Coder Bold"/>
              </a:rPr>
              <a:t>console</a:t>
            </a:r>
            <a:r>
              <a:rPr lang="en-US" sz="3999" b="true">
                <a:solidFill>
                  <a:srgbClr val="000000"/>
                </a:solidFill>
                <a:latin typeface="Anca Coder Bold"/>
                <a:ea typeface="Anca Coder Bold"/>
                <a:cs typeface="Anca Coder Bold"/>
                <a:sym typeface="Anca Coder Bold"/>
              </a:rPr>
              <a:t>.</a:t>
            </a:r>
            <a:r>
              <a:rPr lang="en-US" sz="3999" b="true">
                <a:solidFill>
                  <a:srgbClr val="FF3131"/>
                </a:solidFill>
                <a:latin typeface="Anca Coder Bold"/>
                <a:ea typeface="Anca Coder Bold"/>
                <a:cs typeface="Anca Coder Bold"/>
                <a:sym typeface="Anca Coder Bold"/>
              </a:rPr>
              <a:t>log</a:t>
            </a:r>
            <a:r>
              <a:rPr lang="en-US" sz="3999" b="true">
                <a:solidFill>
                  <a:srgbClr val="000000"/>
                </a:solidFill>
                <a:latin typeface="Anca Coder Bold"/>
                <a:ea typeface="Anca Coder Bold"/>
                <a:cs typeface="Anca Coder Bold"/>
                <a:sym typeface="Anca Coder Bold"/>
              </a:rPr>
              <a:t>(regex.</a:t>
            </a:r>
            <a:r>
              <a:rPr lang="en-US" sz="3999" b="true">
                <a:solidFill>
                  <a:srgbClr val="FF3131"/>
                </a:solidFill>
                <a:latin typeface="Anca Coder Bold"/>
                <a:ea typeface="Anca Coder Bold"/>
                <a:cs typeface="Anca Coder Bold"/>
                <a:sym typeface="Anca Coder Bold"/>
              </a:rPr>
              <a:t>test</a:t>
            </a:r>
            <a:r>
              <a:rPr lang="en-US" sz="3999" b="true">
                <a:solidFill>
                  <a:srgbClr val="000000"/>
                </a:solidFill>
                <a:latin typeface="Anca Coder Bold"/>
                <a:ea typeface="Anca Coder Bold"/>
                <a:cs typeface="Anca Coder Bold"/>
                <a:sym typeface="Anca Coder Bold"/>
              </a:rPr>
              <a:t>(str));</a:t>
            </a:r>
            <a:r>
              <a:rPr lang="en-US" sz="3999" b="true">
                <a:solidFill>
                  <a:srgbClr val="067BFF"/>
                </a:solidFill>
                <a:latin typeface="Anca Coder Bold"/>
                <a:ea typeface="Anca Coder Bold"/>
                <a:cs typeface="Anca Coder Bold"/>
                <a:sym typeface="Anca Coder Bold"/>
              </a:rPr>
              <a:t> </a:t>
            </a:r>
          </a:p>
          <a:p>
            <a:pPr algn="just">
              <a:lnSpc>
                <a:spcPts val="7519"/>
              </a:lnSpc>
            </a:pPr>
          </a:p>
        </p:txBody>
      </p:sp>
      <p:sp>
        <p:nvSpPr>
          <p:cNvPr name="TextBox 7" id="7"/>
          <p:cNvSpPr txBox="true"/>
          <p:nvPr/>
        </p:nvSpPr>
        <p:spPr>
          <a:xfrm rot="0">
            <a:off x="55132" y="1792413"/>
            <a:ext cx="9088868" cy="824358"/>
          </a:xfrm>
          <a:prstGeom prst="rect">
            <a:avLst/>
          </a:prstGeom>
        </p:spPr>
        <p:txBody>
          <a:bodyPr anchor="t" rtlCol="false" tIns="0" lIns="0" bIns="0" rIns="0">
            <a:spAutoFit/>
          </a:bodyPr>
          <a:lstStyle/>
          <a:p>
            <a:pPr algn="just">
              <a:lnSpc>
                <a:spcPts val="7143"/>
              </a:lnSpc>
            </a:pPr>
            <a:r>
              <a:rPr lang="en-US" b="true" sz="3799">
                <a:solidFill>
                  <a:srgbClr val="000000"/>
                </a:solidFill>
                <a:latin typeface="Arial Unicode Bold"/>
                <a:ea typeface="Arial Unicode Bold"/>
                <a:cs typeface="Arial Unicode Bold"/>
                <a:sym typeface="Arial Unicode Bold"/>
              </a:rPr>
              <a:t>Ví dụ:</a:t>
            </a:r>
          </a:p>
        </p:txBody>
      </p:sp>
      <p:sp>
        <p:nvSpPr>
          <p:cNvPr name="TextBox 8" id="8"/>
          <p:cNvSpPr txBox="true"/>
          <p:nvPr/>
        </p:nvSpPr>
        <p:spPr>
          <a:xfrm rot="0">
            <a:off x="514350" y="6256592"/>
            <a:ext cx="17259300" cy="2634108"/>
          </a:xfrm>
          <a:prstGeom prst="rect">
            <a:avLst/>
          </a:prstGeom>
        </p:spPr>
        <p:txBody>
          <a:bodyPr anchor="t" rtlCol="false" tIns="0" lIns="0" bIns="0" rIns="0">
            <a:spAutoFit/>
          </a:bodyPr>
          <a:lstStyle/>
          <a:p>
            <a:pPr algn="just">
              <a:lnSpc>
                <a:spcPts val="7143"/>
              </a:lnSpc>
            </a:pPr>
            <a:r>
              <a:rPr lang="en-US" sz="3799">
                <a:solidFill>
                  <a:srgbClr val="000000"/>
                </a:solidFill>
                <a:latin typeface="Arial Unicode"/>
                <a:ea typeface="Arial Unicode"/>
                <a:cs typeface="Arial Unicode"/>
                <a:sym typeface="Arial Unicode"/>
              </a:rPr>
              <a:t>Phương thức này kiểm tra xem chuỗi str có chứa mẫu regex hay không. Trong trường hợp này, nó sẽ trả về true vì "Hello" trong chuỗi str khớp với mẫu "hello" khi không phân biệt chữ hoa chữ thường.</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6989" y="-4837704"/>
            <a:ext cx="20738508" cy="15990601"/>
          </a:xfrm>
          <a:custGeom>
            <a:avLst/>
            <a:gdLst/>
            <a:ahLst/>
            <a:cxnLst/>
            <a:rect r="r" b="b" t="t" l="l"/>
            <a:pathLst>
              <a:path h="15990601" w="20738508">
                <a:moveTo>
                  <a:pt x="0" y="0"/>
                </a:moveTo>
                <a:lnTo>
                  <a:pt x="20738508" y="0"/>
                </a:lnTo>
                <a:lnTo>
                  <a:pt x="20738508" y="15990601"/>
                </a:lnTo>
                <a:lnTo>
                  <a:pt x="0" y="15990601"/>
                </a:lnTo>
                <a:lnTo>
                  <a:pt x="0" y="0"/>
                </a:lnTo>
                <a:close/>
              </a:path>
            </a:pathLst>
          </a:custGeom>
          <a:blipFill>
            <a:blip r:embed="rId2"/>
            <a:stretch>
              <a:fillRect l="0" t="-14845" r="0" b="-14845"/>
            </a:stretch>
          </a:blipFill>
        </p:spPr>
      </p:sp>
      <p:sp>
        <p:nvSpPr>
          <p:cNvPr name="TextBox 3" id="3"/>
          <p:cNvSpPr txBox="true"/>
          <p:nvPr/>
        </p:nvSpPr>
        <p:spPr>
          <a:xfrm rot="0">
            <a:off x="285253" y="26610"/>
            <a:ext cx="9860110" cy="9890880"/>
          </a:xfrm>
          <a:prstGeom prst="rect">
            <a:avLst/>
          </a:prstGeom>
        </p:spPr>
        <p:txBody>
          <a:bodyPr anchor="t" rtlCol="false" tIns="0" lIns="0" bIns="0" rIns="0">
            <a:spAutoFit/>
          </a:bodyPr>
          <a:lstStyle/>
          <a:p>
            <a:pPr algn="ctr">
              <a:lnSpc>
                <a:spcPts val="15805"/>
              </a:lnSpc>
            </a:pPr>
            <a:r>
              <a:rPr lang="en-US" b="true" sz="10197" spc="-203">
                <a:solidFill>
                  <a:srgbClr val="067BFF"/>
                </a:solidFill>
                <a:latin typeface="Cabin Bold"/>
                <a:ea typeface="Cabin Bold"/>
                <a:cs typeface="Cabin Bold"/>
                <a:sym typeface="Cabin Bold"/>
              </a:rPr>
              <a:t>ÁP DỤNG REGEX VÀO TRANG WEB TRONG VIỆC  BẮT LỖI NHẬP LIỆU NGƯỜI DÙNG</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1F1F1F"/>
        </a:solidFill>
      </p:bgPr>
    </p:bg>
    <p:spTree>
      <p:nvGrpSpPr>
        <p:cNvPr id="1" name=""/>
        <p:cNvGrpSpPr/>
        <p:nvPr/>
      </p:nvGrpSpPr>
      <p:grpSpPr>
        <a:xfrm>
          <a:off x="0" y="0"/>
          <a:ext cx="0" cy="0"/>
          <a:chOff x="0" y="0"/>
          <a:chExt cx="0" cy="0"/>
        </a:xfrm>
      </p:grpSpPr>
      <p:sp>
        <p:nvSpPr>
          <p:cNvPr name="Freeform 2" id="2"/>
          <p:cNvSpPr/>
          <p:nvPr/>
        </p:nvSpPr>
        <p:spPr>
          <a:xfrm flipH="false" flipV="false" rot="0">
            <a:off x="936451" y="0"/>
            <a:ext cx="16415099" cy="10287000"/>
          </a:xfrm>
          <a:custGeom>
            <a:avLst/>
            <a:gdLst/>
            <a:ahLst/>
            <a:cxnLst/>
            <a:rect r="r" b="b" t="t" l="l"/>
            <a:pathLst>
              <a:path h="10287000" w="16415099">
                <a:moveTo>
                  <a:pt x="0" y="0"/>
                </a:moveTo>
                <a:lnTo>
                  <a:pt x="16415098" y="0"/>
                </a:lnTo>
                <a:lnTo>
                  <a:pt x="16415098" y="10287000"/>
                </a:lnTo>
                <a:lnTo>
                  <a:pt x="0" y="10287000"/>
                </a:lnTo>
                <a:lnTo>
                  <a:pt x="0" y="0"/>
                </a:lnTo>
                <a:close/>
              </a:path>
            </a:pathLst>
          </a:custGeom>
          <a:blipFill>
            <a:blip r:embed="rId2"/>
            <a:stretch>
              <a:fillRect l="0" t="0" r="-1899" b="0"/>
            </a:stretch>
          </a:blipFill>
        </p:spPr>
      </p:sp>
    </p:spTree>
  </p:cSld>
  <p:clrMapOvr>
    <a:masterClrMapping/>
  </p:clrMapOvr>
</p:sld>
</file>

<file path=ppt/slides/slide1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18142" y="384019"/>
            <a:ext cx="18924285" cy="842168"/>
          </a:xfrm>
          <a:prstGeom prst="rect">
            <a:avLst/>
          </a:prstGeom>
        </p:spPr>
        <p:txBody>
          <a:bodyPr anchor="t" rtlCol="false" tIns="0" lIns="0" bIns="0" rIns="0">
            <a:spAutoFit/>
          </a:bodyPr>
          <a:lstStyle/>
          <a:p>
            <a:pPr algn="ctr">
              <a:lnSpc>
                <a:spcPts val="6718"/>
              </a:lnSpc>
            </a:pPr>
            <a:r>
              <a:rPr lang="en-US" b="true" sz="5375" spc="-107">
                <a:solidFill>
                  <a:srgbClr val="FFDF5E"/>
                </a:solidFill>
                <a:latin typeface="Cabin Bold"/>
                <a:ea typeface="Cabin Bold"/>
                <a:cs typeface="Cabin Bold"/>
                <a:sym typeface="Cabin Bold"/>
              </a:rPr>
              <a:t> Khởi tạo hàm </a:t>
            </a:r>
            <a:r>
              <a:rPr lang="en-US" b="true" sz="5375" spc="-107">
                <a:solidFill>
                  <a:srgbClr val="FFFFFF"/>
                </a:solidFill>
                <a:latin typeface="Cabin Bold"/>
                <a:ea typeface="Cabin Bold"/>
                <a:cs typeface="Cabin Bold"/>
                <a:sym typeface="Cabin Bold"/>
              </a:rPr>
              <a:t>validateInput</a:t>
            </a:r>
          </a:p>
        </p:txBody>
      </p:sp>
      <p:grpSp>
        <p:nvGrpSpPr>
          <p:cNvPr name="Group 6" id="6"/>
          <p:cNvGrpSpPr/>
          <p:nvPr/>
        </p:nvGrpSpPr>
        <p:grpSpPr>
          <a:xfrm rot="0">
            <a:off x="2627442" y="2732272"/>
            <a:ext cx="12816543" cy="3843160"/>
            <a:chOff x="0" y="0"/>
            <a:chExt cx="17088724" cy="5124213"/>
          </a:xfrm>
        </p:grpSpPr>
        <p:grpSp>
          <p:nvGrpSpPr>
            <p:cNvPr name="Group 7" id="7"/>
            <p:cNvGrpSpPr/>
            <p:nvPr/>
          </p:nvGrpSpPr>
          <p:grpSpPr>
            <a:xfrm rot="0">
              <a:off x="0" y="0"/>
              <a:ext cx="17088724" cy="5124213"/>
              <a:chOff x="0" y="0"/>
              <a:chExt cx="3375550" cy="1012190"/>
            </a:xfrm>
          </p:grpSpPr>
          <p:sp>
            <p:nvSpPr>
              <p:cNvPr name="Freeform 8" id="8"/>
              <p:cNvSpPr/>
              <p:nvPr/>
            </p:nvSpPr>
            <p:spPr>
              <a:xfrm flipH="false" flipV="false" rot="0">
                <a:off x="0" y="0"/>
                <a:ext cx="3375551" cy="1012190"/>
              </a:xfrm>
              <a:custGeom>
                <a:avLst/>
                <a:gdLst/>
                <a:ahLst/>
                <a:cxnLst/>
                <a:rect r="r" b="b" t="t" l="l"/>
                <a:pathLst>
                  <a:path h="1012190" w="3375551">
                    <a:moveTo>
                      <a:pt x="0" y="0"/>
                    </a:moveTo>
                    <a:lnTo>
                      <a:pt x="3375551" y="0"/>
                    </a:lnTo>
                    <a:lnTo>
                      <a:pt x="3375551" y="1012190"/>
                    </a:lnTo>
                    <a:lnTo>
                      <a:pt x="0" y="1012190"/>
                    </a:lnTo>
                    <a:close/>
                  </a:path>
                </a:pathLst>
              </a:custGeom>
              <a:solidFill>
                <a:srgbClr val="000000">
                  <a:alpha val="0"/>
                </a:srgbClr>
              </a:solidFill>
              <a:ln w="38100" cap="sq">
                <a:solidFill>
                  <a:srgbClr val="000000"/>
                </a:solidFill>
                <a:prstDash val="solid"/>
                <a:miter/>
              </a:ln>
            </p:spPr>
          </p:sp>
          <p:sp>
            <p:nvSpPr>
              <p:cNvPr name="TextBox 9" id="9"/>
              <p:cNvSpPr txBox="true"/>
              <p:nvPr/>
            </p:nvSpPr>
            <p:spPr>
              <a:xfrm>
                <a:off x="0" y="-38100"/>
                <a:ext cx="3375550" cy="1050290"/>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2629499" y="733427"/>
              <a:ext cx="12027613" cy="3636435"/>
            </a:xfrm>
            <a:prstGeom prst="rect">
              <a:avLst/>
            </a:prstGeom>
          </p:spPr>
          <p:txBody>
            <a:bodyPr anchor="t" rtlCol="false" tIns="0" lIns="0" bIns="0" rIns="0">
              <a:spAutoFit/>
            </a:bodyPr>
            <a:lstStyle/>
            <a:p>
              <a:pPr algn="just">
                <a:lnSpc>
                  <a:spcPts val="7519"/>
                </a:lnSpc>
              </a:pPr>
              <a:r>
                <a:rPr lang="en-US" sz="3999" b="true">
                  <a:solidFill>
                    <a:srgbClr val="067BFF"/>
                  </a:solidFill>
                  <a:latin typeface="Anca Coder Bold"/>
                  <a:ea typeface="Anca Coder Bold"/>
                  <a:cs typeface="Anca Coder Bold"/>
                  <a:sym typeface="Anca Coder Bold"/>
                </a:rPr>
                <a:t>function </a:t>
              </a:r>
              <a:r>
                <a:rPr lang="en-US" sz="3999" b="true">
                  <a:solidFill>
                    <a:srgbClr val="FF3131"/>
                  </a:solidFill>
                  <a:latin typeface="Anca Coder Bold"/>
                  <a:ea typeface="Anca Coder Bold"/>
                  <a:cs typeface="Anca Coder Bold"/>
                  <a:sym typeface="Anca Coder Bold"/>
                </a:rPr>
                <a:t>validateInput</a:t>
              </a:r>
              <a:r>
                <a:rPr lang="en-US" sz="3999" b="true">
                  <a:solidFill>
                    <a:srgbClr val="1F1F1F"/>
                  </a:solidFill>
                  <a:latin typeface="Anca Coder Bold"/>
                  <a:ea typeface="Anca Coder Bold"/>
                  <a:cs typeface="Anca Coder Bold"/>
                  <a:sym typeface="Anca Coder Bold"/>
                </a:rPr>
                <a:t>() {</a:t>
              </a:r>
            </a:p>
            <a:p>
              <a:pPr algn="just">
                <a:lnSpc>
                  <a:spcPts val="7519"/>
                </a:lnSpc>
              </a:pPr>
              <a:r>
                <a:rPr lang="en-US" sz="3999" b="true">
                  <a:solidFill>
                    <a:srgbClr val="000000"/>
                  </a:solidFill>
                  <a:latin typeface="Anca Coder Bold"/>
                  <a:ea typeface="Anca Coder Bold"/>
                  <a:cs typeface="Anca Coder Bold"/>
                  <a:sym typeface="Anca Coder Bold"/>
                </a:rPr>
                <a:t>...</a:t>
              </a:r>
            </a:p>
            <a:p>
              <a:pPr algn="just">
                <a:lnSpc>
                  <a:spcPts val="7519"/>
                </a:lnSpc>
              </a:pPr>
              <a:r>
                <a:rPr lang="en-US" sz="3999">
                  <a:solidFill>
                    <a:srgbClr val="000000"/>
                  </a:solidFill>
                  <a:latin typeface="Anca Coder"/>
                  <a:ea typeface="Anca Coder"/>
                  <a:cs typeface="Anca Coder"/>
                  <a:sym typeface="Anca Coder"/>
                </a:rPr>
                <a:t>}</a:t>
              </a:r>
            </a:p>
          </p:txBody>
        </p:sp>
      </p:grpSp>
      <p:sp>
        <p:nvSpPr>
          <p:cNvPr name="TextBox 11" id="11"/>
          <p:cNvSpPr txBox="true"/>
          <p:nvPr/>
        </p:nvSpPr>
        <p:spPr>
          <a:xfrm rot="0">
            <a:off x="514350" y="7529067"/>
            <a:ext cx="17259300" cy="1729233"/>
          </a:xfrm>
          <a:prstGeom prst="rect">
            <a:avLst/>
          </a:prstGeom>
        </p:spPr>
        <p:txBody>
          <a:bodyPr anchor="t" rtlCol="false" tIns="0" lIns="0" bIns="0" rIns="0">
            <a:spAutoFit/>
          </a:bodyPr>
          <a:lstStyle/>
          <a:p>
            <a:pPr algn="just">
              <a:lnSpc>
                <a:spcPts val="7143"/>
              </a:lnSpc>
            </a:pPr>
            <a:r>
              <a:rPr lang="en-US" sz="3799">
                <a:solidFill>
                  <a:srgbClr val="000000"/>
                </a:solidFill>
                <a:latin typeface="Arial Unicode"/>
                <a:ea typeface="Arial Unicode"/>
                <a:cs typeface="Arial Unicode"/>
                <a:sym typeface="Arial Unicode"/>
              </a:rPr>
              <a:t>Hàm </a:t>
            </a:r>
            <a:r>
              <a:rPr lang="en-US" b="true" sz="3799">
                <a:solidFill>
                  <a:srgbClr val="000000"/>
                </a:solidFill>
                <a:latin typeface="Arial Unicode Bold"/>
                <a:ea typeface="Arial Unicode Bold"/>
                <a:cs typeface="Arial Unicode Bold"/>
                <a:sym typeface="Arial Unicode Bold"/>
              </a:rPr>
              <a:t>validateInput </a:t>
            </a:r>
            <a:r>
              <a:rPr lang="en-US" sz="3799">
                <a:solidFill>
                  <a:srgbClr val="000000"/>
                </a:solidFill>
                <a:latin typeface="Arial Unicode"/>
                <a:ea typeface="Arial Unicode"/>
                <a:cs typeface="Arial Unicode"/>
                <a:sym typeface="Arial Unicode"/>
              </a:rPr>
              <a:t>được định nghĩa để xử lý việc kiểm tra tính hợp lệ của các trường nhập liệu khi người dùng nhập dữ liệu vào.</a:t>
            </a:r>
          </a:p>
        </p:txBody>
      </p:sp>
    </p:spTree>
  </p:cSld>
  <p:clrMapOvr>
    <a:masterClrMapping/>
  </p:clrMapOvr>
</p:sld>
</file>

<file path=ppt/slides/slide17.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18142" y="384019"/>
            <a:ext cx="18924285" cy="842168"/>
          </a:xfrm>
          <a:prstGeom prst="rect">
            <a:avLst/>
          </a:prstGeom>
        </p:spPr>
        <p:txBody>
          <a:bodyPr anchor="t" rtlCol="false" tIns="0" lIns="0" bIns="0" rIns="0">
            <a:spAutoFit/>
          </a:bodyPr>
          <a:lstStyle/>
          <a:p>
            <a:pPr algn="ctr">
              <a:lnSpc>
                <a:spcPts val="6718"/>
              </a:lnSpc>
            </a:pPr>
            <a:r>
              <a:rPr lang="en-US" b="true" sz="5375" spc="-107">
                <a:solidFill>
                  <a:srgbClr val="FFDF5E"/>
                </a:solidFill>
                <a:latin typeface="Cabin Bold"/>
                <a:ea typeface="Cabin Bold"/>
                <a:cs typeface="Cabin Bold"/>
                <a:sym typeface="Cabin Bold"/>
              </a:rPr>
              <a:t>Khởi tạo mảng trường nhập liệu</a:t>
            </a:r>
          </a:p>
        </p:txBody>
      </p:sp>
      <p:grpSp>
        <p:nvGrpSpPr>
          <p:cNvPr name="Group 6" id="6"/>
          <p:cNvGrpSpPr/>
          <p:nvPr/>
        </p:nvGrpSpPr>
        <p:grpSpPr>
          <a:xfrm rot="0">
            <a:off x="1291455" y="3267865"/>
            <a:ext cx="15967845" cy="2223474"/>
            <a:chOff x="0" y="0"/>
            <a:chExt cx="21290460" cy="2964633"/>
          </a:xfrm>
        </p:grpSpPr>
        <p:grpSp>
          <p:nvGrpSpPr>
            <p:cNvPr name="Group 7" id="7"/>
            <p:cNvGrpSpPr/>
            <p:nvPr/>
          </p:nvGrpSpPr>
          <p:grpSpPr>
            <a:xfrm rot="0">
              <a:off x="0" y="0"/>
              <a:ext cx="21290460" cy="2420952"/>
              <a:chOff x="0" y="0"/>
              <a:chExt cx="4205523" cy="478213"/>
            </a:xfrm>
          </p:grpSpPr>
          <p:sp>
            <p:nvSpPr>
              <p:cNvPr name="Freeform 8" id="8"/>
              <p:cNvSpPr/>
              <p:nvPr/>
            </p:nvSpPr>
            <p:spPr>
              <a:xfrm flipH="false" flipV="false" rot="0">
                <a:off x="0" y="0"/>
                <a:ext cx="4205523" cy="478213"/>
              </a:xfrm>
              <a:custGeom>
                <a:avLst/>
                <a:gdLst/>
                <a:ahLst/>
                <a:cxnLst/>
                <a:rect r="r" b="b" t="t" l="l"/>
                <a:pathLst>
                  <a:path h="478213" w="4205523">
                    <a:moveTo>
                      <a:pt x="0" y="0"/>
                    </a:moveTo>
                    <a:lnTo>
                      <a:pt x="4205523" y="0"/>
                    </a:lnTo>
                    <a:lnTo>
                      <a:pt x="4205523" y="478213"/>
                    </a:lnTo>
                    <a:lnTo>
                      <a:pt x="0" y="478213"/>
                    </a:lnTo>
                    <a:close/>
                  </a:path>
                </a:pathLst>
              </a:custGeom>
              <a:solidFill>
                <a:srgbClr val="000000">
                  <a:alpha val="0"/>
                </a:srgbClr>
              </a:solidFill>
              <a:ln w="38100" cap="sq">
                <a:solidFill>
                  <a:srgbClr val="000000"/>
                </a:solidFill>
                <a:prstDash val="solid"/>
                <a:miter/>
              </a:ln>
            </p:spPr>
          </p:sp>
          <p:sp>
            <p:nvSpPr>
              <p:cNvPr name="TextBox 9" id="9"/>
              <p:cNvSpPr txBox="true"/>
              <p:nvPr/>
            </p:nvSpPr>
            <p:spPr>
              <a:xfrm>
                <a:off x="0" y="-38100"/>
                <a:ext cx="4205523" cy="516313"/>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0" y="608357"/>
              <a:ext cx="19892241" cy="2356275"/>
            </a:xfrm>
            <a:prstGeom prst="rect">
              <a:avLst/>
            </a:prstGeom>
          </p:spPr>
          <p:txBody>
            <a:bodyPr anchor="t" rtlCol="false" tIns="0" lIns="0" bIns="0" rIns="0">
              <a:spAutoFit/>
            </a:bodyPr>
            <a:lstStyle/>
            <a:p>
              <a:pPr algn="just">
                <a:lnSpc>
                  <a:spcPts val="7519"/>
                </a:lnSpc>
              </a:pPr>
              <a:r>
                <a:rPr lang="en-US" sz="3999" b="true">
                  <a:solidFill>
                    <a:srgbClr val="067BFF"/>
                  </a:solidFill>
                  <a:latin typeface="Anca Coder Bold"/>
                  <a:ea typeface="Anca Coder Bold"/>
                  <a:cs typeface="Anca Coder Bold"/>
                  <a:sym typeface="Anca Coder Bold"/>
                </a:rPr>
                <a:t>    const </a:t>
              </a:r>
              <a:r>
                <a:rPr lang="en-US" sz="3999" b="true">
                  <a:solidFill>
                    <a:srgbClr val="000000"/>
                  </a:solidFill>
                  <a:latin typeface="Anca Coder Bold"/>
                  <a:ea typeface="Anca Coder Bold"/>
                  <a:cs typeface="Anca Coder Bold"/>
                  <a:sym typeface="Anca Coder Bold"/>
                </a:rPr>
                <a:t>fields =</a:t>
              </a:r>
              <a:r>
                <a:rPr lang="en-US" sz="3999" b="true">
                  <a:solidFill>
                    <a:srgbClr val="067BFF"/>
                  </a:solidFill>
                  <a:latin typeface="Anca Coder Bold"/>
                  <a:ea typeface="Anca Coder Bold"/>
                  <a:cs typeface="Anca Coder Bold"/>
                  <a:sym typeface="Anca Coder Bold"/>
                </a:rPr>
                <a:t> </a:t>
              </a:r>
              <a:r>
                <a:rPr lang="en-US" sz="3999" b="true">
                  <a:solidFill>
                    <a:srgbClr val="000000"/>
                  </a:solidFill>
                  <a:latin typeface="Anca Coder Bold"/>
                  <a:ea typeface="Anca Coder Bold"/>
                  <a:cs typeface="Anca Coder Bold"/>
                  <a:sym typeface="Anca Coder Bold"/>
                </a:rPr>
                <a:t>[</a:t>
              </a:r>
              <a:r>
                <a:rPr lang="en-US" sz="3999" b="true">
                  <a:solidFill>
                    <a:srgbClr val="00BF63"/>
                  </a:solidFill>
                  <a:latin typeface="Anca Coder Bold"/>
                  <a:ea typeface="Anca Coder Bold"/>
                  <a:cs typeface="Anca Coder Bold"/>
                  <a:sym typeface="Anca Coder Bold"/>
                </a:rPr>
                <a:t>"hoLot"</a:t>
              </a:r>
              <a:r>
                <a:rPr lang="en-US" sz="3999" b="true">
                  <a:solidFill>
                    <a:srgbClr val="000000"/>
                  </a:solidFill>
                  <a:latin typeface="Anca Coder Bold"/>
                  <a:ea typeface="Anca Coder Bold"/>
                  <a:cs typeface="Anca Coder Bold"/>
                  <a:sym typeface="Anca Coder Bold"/>
                </a:rPr>
                <a:t>, </a:t>
              </a:r>
              <a:r>
                <a:rPr lang="en-US" sz="3999" b="true">
                  <a:solidFill>
                    <a:srgbClr val="00BF63"/>
                  </a:solidFill>
                  <a:latin typeface="Anca Coder Bold"/>
                  <a:ea typeface="Anca Coder Bold"/>
                  <a:cs typeface="Anca Coder Bold"/>
                  <a:sym typeface="Anca Coder Bold"/>
                </a:rPr>
                <a:t>"txtTen"</a:t>
              </a:r>
              <a:r>
                <a:rPr lang="en-US" sz="3999" b="true">
                  <a:solidFill>
                    <a:srgbClr val="000000"/>
                  </a:solidFill>
                  <a:latin typeface="Anca Coder Bold"/>
                  <a:ea typeface="Anca Coder Bold"/>
                  <a:cs typeface="Anca Coder Bold"/>
                  <a:sym typeface="Anca Coder Bold"/>
                </a:rPr>
                <a:t>, </a:t>
              </a:r>
              <a:r>
                <a:rPr lang="en-US" sz="3999" b="true">
                  <a:solidFill>
                    <a:srgbClr val="00BF63"/>
                  </a:solidFill>
                  <a:latin typeface="Anca Coder Bold"/>
                  <a:ea typeface="Anca Coder Bold"/>
                  <a:cs typeface="Anca Coder Bold"/>
                  <a:sym typeface="Anca Coder Bold"/>
                </a:rPr>
                <a:t>"txtMa"</a:t>
              </a:r>
              <a:r>
                <a:rPr lang="en-US" sz="3999" b="true">
                  <a:solidFill>
                    <a:srgbClr val="000000"/>
                  </a:solidFill>
                  <a:latin typeface="Anca Coder Bold"/>
                  <a:ea typeface="Anca Coder Bold"/>
                  <a:cs typeface="Anca Coder Bold"/>
                  <a:sym typeface="Anca Coder Bold"/>
                </a:rPr>
                <a:t>];</a:t>
              </a:r>
            </a:p>
            <a:p>
              <a:pPr algn="just">
                <a:lnSpc>
                  <a:spcPts val="7519"/>
                </a:lnSpc>
              </a:pPr>
            </a:p>
          </p:txBody>
        </p:sp>
      </p:grpSp>
      <p:sp>
        <p:nvSpPr>
          <p:cNvPr name="TextBox 11" id="11"/>
          <p:cNvSpPr txBox="true"/>
          <p:nvPr/>
        </p:nvSpPr>
        <p:spPr>
          <a:xfrm rot="0">
            <a:off x="645727" y="6516201"/>
            <a:ext cx="17259300" cy="1729233"/>
          </a:xfrm>
          <a:prstGeom prst="rect">
            <a:avLst/>
          </a:prstGeom>
        </p:spPr>
        <p:txBody>
          <a:bodyPr anchor="t" rtlCol="false" tIns="0" lIns="0" bIns="0" rIns="0">
            <a:spAutoFit/>
          </a:bodyPr>
          <a:lstStyle/>
          <a:p>
            <a:pPr algn="just">
              <a:lnSpc>
                <a:spcPts val="7143"/>
              </a:lnSpc>
            </a:pPr>
            <a:r>
              <a:rPr lang="en-US" sz="3799">
                <a:solidFill>
                  <a:srgbClr val="000000"/>
                </a:solidFill>
                <a:latin typeface="Arial Unicode"/>
                <a:ea typeface="Arial Unicode"/>
                <a:cs typeface="Arial Unicode"/>
                <a:sym typeface="Arial Unicode"/>
              </a:rPr>
              <a:t>Mảng </a:t>
            </a:r>
            <a:r>
              <a:rPr lang="en-US" b="true" sz="3799">
                <a:solidFill>
                  <a:srgbClr val="000000"/>
                </a:solidFill>
                <a:latin typeface="Arial Unicode Bold"/>
                <a:ea typeface="Arial Unicode Bold"/>
                <a:cs typeface="Arial Unicode Bold"/>
                <a:sym typeface="Arial Unicode Bold"/>
              </a:rPr>
              <a:t>fields </a:t>
            </a:r>
            <a:r>
              <a:rPr lang="en-US" sz="3799">
                <a:solidFill>
                  <a:srgbClr val="000000"/>
                </a:solidFill>
                <a:latin typeface="Arial Unicode"/>
                <a:ea typeface="Arial Unicode"/>
                <a:cs typeface="Arial Unicode"/>
                <a:sym typeface="Arial Unicode"/>
              </a:rPr>
              <a:t>chứa danh sách các ID của các trường nhập liệu cần kiểm tra. Việc sử dụng mảng giúp dễ dàng lặp qua và xử lý từng trường một cách có hệ thống.</a:t>
            </a:r>
          </a:p>
        </p:txBody>
      </p:sp>
    </p:spTree>
  </p:cSld>
  <p:clrMapOvr>
    <a:masterClrMapping/>
  </p:clrMapOvr>
</p:sld>
</file>

<file path=ppt/slides/slide18.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18142" y="384019"/>
            <a:ext cx="18924285" cy="842168"/>
          </a:xfrm>
          <a:prstGeom prst="rect">
            <a:avLst/>
          </a:prstGeom>
        </p:spPr>
        <p:txBody>
          <a:bodyPr anchor="t" rtlCol="false" tIns="0" lIns="0" bIns="0" rIns="0">
            <a:spAutoFit/>
          </a:bodyPr>
          <a:lstStyle/>
          <a:p>
            <a:pPr algn="ctr">
              <a:lnSpc>
                <a:spcPts val="6718"/>
              </a:lnSpc>
            </a:pPr>
            <a:r>
              <a:rPr lang="en-US" b="true" sz="5375" spc="-107">
                <a:solidFill>
                  <a:srgbClr val="FFDF5E"/>
                </a:solidFill>
                <a:latin typeface="Cabin Bold"/>
                <a:ea typeface="Cabin Bold"/>
                <a:cs typeface="Cabin Bold"/>
                <a:sym typeface="Cabin Bold"/>
              </a:rPr>
              <a:t>Vòng lặp </a:t>
            </a:r>
            <a:r>
              <a:rPr lang="en-US" b="true" sz="5375" spc="-107">
                <a:solidFill>
                  <a:srgbClr val="FFFFFF"/>
                </a:solidFill>
                <a:latin typeface="Cabin Bold"/>
                <a:ea typeface="Cabin Bold"/>
                <a:cs typeface="Cabin Bold"/>
                <a:sym typeface="Cabin Bold"/>
              </a:rPr>
              <a:t>forEach</a:t>
            </a:r>
          </a:p>
        </p:txBody>
      </p:sp>
      <p:grpSp>
        <p:nvGrpSpPr>
          <p:cNvPr name="Group 6" id="6"/>
          <p:cNvGrpSpPr/>
          <p:nvPr/>
        </p:nvGrpSpPr>
        <p:grpSpPr>
          <a:xfrm rot="0">
            <a:off x="4731623" y="2332191"/>
            <a:ext cx="9087509" cy="3738249"/>
            <a:chOff x="0" y="0"/>
            <a:chExt cx="12116679" cy="4984332"/>
          </a:xfrm>
        </p:grpSpPr>
        <p:grpSp>
          <p:nvGrpSpPr>
            <p:cNvPr name="Group 7" id="7"/>
            <p:cNvGrpSpPr/>
            <p:nvPr/>
          </p:nvGrpSpPr>
          <p:grpSpPr>
            <a:xfrm rot="0">
              <a:off x="0" y="0"/>
              <a:ext cx="12116679" cy="4984332"/>
              <a:chOff x="0" y="0"/>
              <a:chExt cx="2393418" cy="984559"/>
            </a:xfrm>
          </p:grpSpPr>
          <p:sp>
            <p:nvSpPr>
              <p:cNvPr name="Freeform 8" id="8"/>
              <p:cNvSpPr/>
              <p:nvPr/>
            </p:nvSpPr>
            <p:spPr>
              <a:xfrm flipH="false" flipV="false" rot="0">
                <a:off x="0" y="0"/>
                <a:ext cx="2393418" cy="984559"/>
              </a:xfrm>
              <a:custGeom>
                <a:avLst/>
                <a:gdLst/>
                <a:ahLst/>
                <a:cxnLst/>
                <a:rect r="r" b="b" t="t" l="l"/>
                <a:pathLst>
                  <a:path h="984559" w="2393418">
                    <a:moveTo>
                      <a:pt x="0" y="0"/>
                    </a:moveTo>
                    <a:lnTo>
                      <a:pt x="2393418" y="0"/>
                    </a:lnTo>
                    <a:lnTo>
                      <a:pt x="2393418" y="984559"/>
                    </a:lnTo>
                    <a:lnTo>
                      <a:pt x="0" y="984559"/>
                    </a:lnTo>
                    <a:close/>
                  </a:path>
                </a:pathLst>
              </a:custGeom>
              <a:solidFill>
                <a:srgbClr val="000000">
                  <a:alpha val="0"/>
                </a:srgbClr>
              </a:solidFill>
              <a:ln w="38100" cap="sq">
                <a:solidFill>
                  <a:srgbClr val="000000"/>
                </a:solidFill>
                <a:prstDash val="solid"/>
                <a:miter/>
              </a:ln>
            </p:spPr>
          </p:sp>
          <p:sp>
            <p:nvSpPr>
              <p:cNvPr name="TextBox 9" id="9"/>
              <p:cNvSpPr txBox="true"/>
              <p:nvPr/>
            </p:nvSpPr>
            <p:spPr>
              <a:xfrm>
                <a:off x="0" y="-38100"/>
                <a:ext cx="2393418" cy="1022659"/>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397872" y="67737"/>
              <a:ext cx="11320934" cy="4916595"/>
            </a:xfrm>
            <a:prstGeom prst="rect">
              <a:avLst/>
            </a:prstGeom>
          </p:spPr>
          <p:txBody>
            <a:bodyPr anchor="t" rtlCol="false" tIns="0" lIns="0" bIns="0" rIns="0">
              <a:spAutoFit/>
            </a:bodyPr>
            <a:lstStyle/>
            <a:p>
              <a:pPr algn="just">
                <a:lnSpc>
                  <a:spcPts val="7519"/>
                </a:lnSpc>
              </a:pPr>
              <a:r>
                <a:rPr lang="en-US" sz="3999" b="true">
                  <a:solidFill>
                    <a:srgbClr val="1F1F1F"/>
                  </a:solidFill>
                  <a:latin typeface="Anca Coder Bold"/>
                  <a:ea typeface="Anca Coder Bold"/>
                  <a:cs typeface="Anca Coder Bold"/>
                  <a:sym typeface="Anca Coder Bold"/>
                </a:rPr>
                <a:t>fields.</a:t>
              </a:r>
              <a:r>
                <a:rPr lang="en-US" sz="3999" b="true">
                  <a:solidFill>
                    <a:srgbClr val="FF3131"/>
                  </a:solidFill>
                  <a:latin typeface="Anca Coder Bold"/>
                  <a:ea typeface="Anca Coder Bold"/>
                  <a:cs typeface="Anca Coder Bold"/>
                  <a:sym typeface="Anca Coder Bold"/>
                </a:rPr>
                <a:t>forEach</a:t>
              </a:r>
              <a:r>
                <a:rPr lang="en-US" sz="3999" b="true">
                  <a:solidFill>
                    <a:srgbClr val="1F1F1F"/>
                  </a:solidFill>
                  <a:latin typeface="Anca Coder Bold"/>
                  <a:ea typeface="Anca Coder Bold"/>
                  <a:cs typeface="Anca Coder Bold"/>
                  <a:sym typeface="Anca Coder Bold"/>
                </a:rPr>
                <a:t>(id =&gt; {</a:t>
              </a:r>
            </a:p>
            <a:p>
              <a:pPr algn="just">
                <a:lnSpc>
                  <a:spcPts val="7519"/>
                </a:lnSpc>
              </a:pPr>
              <a:r>
                <a:rPr lang="en-US" sz="3999" b="true">
                  <a:solidFill>
                    <a:srgbClr val="1F1F1F"/>
                  </a:solidFill>
                  <a:latin typeface="Anca Coder Bold"/>
                  <a:ea typeface="Anca Coder Bold"/>
                  <a:cs typeface="Anca Coder Bold"/>
                  <a:sym typeface="Anca Coder Bold"/>
                </a:rPr>
                <a:t>...</a:t>
              </a:r>
            </a:p>
            <a:p>
              <a:pPr algn="just">
                <a:lnSpc>
                  <a:spcPts val="7519"/>
                </a:lnSpc>
              </a:pPr>
              <a:r>
                <a:rPr lang="en-US" sz="3999" b="true">
                  <a:solidFill>
                    <a:srgbClr val="1F1F1F"/>
                  </a:solidFill>
                  <a:latin typeface="Anca Coder Bold"/>
                  <a:ea typeface="Anca Coder Bold"/>
                  <a:cs typeface="Anca Coder Bold"/>
                  <a:sym typeface="Anca Coder Bold"/>
                </a:rPr>
                <a:t>}</a:t>
              </a:r>
            </a:p>
            <a:p>
              <a:pPr algn="just">
                <a:lnSpc>
                  <a:spcPts val="7519"/>
                </a:lnSpc>
              </a:pPr>
            </a:p>
          </p:txBody>
        </p:sp>
      </p:grpSp>
      <p:sp>
        <p:nvSpPr>
          <p:cNvPr name="TextBox 11" id="11"/>
          <p:cNvSpPr txBox="true"/>
          <p:nvPr/>
        </p:nvSpPr>
        <p:spPr>
          <a:xfrm rot="0">
            <a:off x="514350" y="6518115"/>
            <a:ext cx="17259300" cy="2634108"/>
          </a:xfrm>
          <a:prstGeom prst="rect">
            <a:avLst/>
          </a:prstGeom>
        </p:spPr>
        <p:txBody>
          <a:bodyPr anchor="t" rtlCol="false" tIns="0" lIns="0" bIns="0" rIns="0">
            <a:spAutoFit/>
          </a:bodyPr>
          <a:lstStyle/>
          <a:p>
            <a:pPr algn="just">
              <a:lnSpc>
                <a:spcPts val="7143"/>
              </a:lnSpc>
            </a:pPr>
            <a:r>
              <a:rPr lang="en-US" sz="3799">
                <a:solidFill>
                  <a:srgbClr val="000000"/>
                </a:solidFill>
                <a:latin typeface="Arial Unicode"/>
                <a:ea typeface="Arial Unicode"/>
                <a:cs typeface="Arial Unicode"/>
                <a:sym typeface="Arial Unicode"/>
              </a:rPr>
              <a:t>Phương thức </a:t>
            </a:r>
            <a:r>
              <a:rPr lang="en-US" b="true" sz="3799">
                <a:solidFill>
                  <a:srgbClr val="000000"/>
                </a:solidFill>
                <a:latin typeface="Arial Unicode Bold"/>
                <a:ea typeface="Arial Unicode Bold"/>
                <a:cs typeface="Arial Unicode Bold"/>
                <a:sym typeface="Arial Unicode Bold"/>
              </a:rPr>
              <a:t>forEach </a:t>
            </a:r>
            <a:r>
              <a:rPr lang="en-US" sz="3799">
                <a:solidFill>
                  <a:srgbClr val="000000"/>
                </a:solidFill>
                <a:latin typeface="Arial Unicode"/>
                <a:ea typeface="Arial Unicode"/>
                <a:cs typeface="Arial Unicode"/>
                <a:sym typeface="Arial Unicode"/>
              </a:rPr>
              <a:t>của mảng được sử dụng để lặp qua từng phần tử trong mảng fields. Đây là cách thức tiêu chuẩn để thực hiện một hành động trên từng phần tử mà không cần quản lý chỉ số.</a:t>
            </a:r>
          </a:p>
        </p:txBody>
      </p:sp>
    </p:spTree>
  </p:cSld>
  <p:clrMapOvr>
    <a:masterClrMapping/>
  </p:clrMapOvr>
</p:sld>
</file>

<file path=ppt/slides/slide1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18142" y="384019"/>
            <a:ext cx="18924285" cy="842168"/>
          </a:xfrm>
          <a:prstGeom prst="rect">
            <a:avLst/>
          </a:prstGeom>
        </p:spPr>
        <p:txBody>
          <a:bodyPr anchor="t" rtlCol="false" tIns="0" lIns="0" bIns="0" rIns="0">
            <a:spAutoFit/>
          </a:bodyPr>
          <a:lstStyle/>
          <a:p>
            <a:pPr algn="ctr">
              <a:lnSpc>
                <a:spcPts val="6718"/>
              </a:lnSpc>
            </a:pPr>
            <a:r>
              <a:rPr lang="en-US" b="true" sz="5375" spc="-107">
                <a:solidFill>
                  <a:srgbClr val="FFDF5E"/>
                </a:solidFill>
                <a:latin typeface="Cabin Bold"/>
                <a:ea typeface="Cabin Bold"/>
                <a:cs typeface="Cabin Bold"/>
                <a:sym typeface="Cabin Bold"/>
              </a:rPr>
              <a:t>Vòng lặp </a:t>
            </a:r>
            <a:r>
              <a:rPr lang="en-US" b="true" sz="5375" spc="-107">
                <a:solidFill>
                  <a:srgbClr val="FFFFFF"/>
                </a:solidFill>
                <a:latin typeface="Cabin Bold"/>
                <a:ea typeface="Cabin Bold"/>
                <a:cs typeface="Cabin Bold"/>
                <a:sym typeface="Cabin Bold"/>
              </a:rPr>
              <a:t>forEach</a:t>
            </a:r>
          </a:p>
        </p:txBody>
      </p:sp>
      <p:grpSp>
        <p:nvGrpSpPr>
          <p:cNvPr name="Group 6" id="6"/>
          <p:cNvGrpSpPr/>
          <p:nvPr/>
        </p:nvGrpSpPr>
        <p:grpSpPr>
          <a:xfrm rot="0">
            <a:off x="1649939" y="2940365"/>
            <a:ext cx="15609361" cy="1828223"/>
            <a:chOff x="0" y="0"/>
            <a:chExt cx="20812481" cy="2437631"/>
          </a:xfrm>
        </p:grpSpPr>
        <p:grpSp>
          <p:nvGrpSpPr>
            <p:cNvPr name="Group 7" id="7"/>
            <p:cNvGrpSpPr/>
            <p:nvPr/>
          </p:nvGrpSpPr>
          <p:grpSpPr>
            <a:xfrm rot="0">
              <a:off x="0" y="0"/>
              <a:ext cx="20812481" cy="2437631"/>
              <a:chOff x="0" y="0"/>
              <a:chExt cx="4058913" cy="475394"/>
            </a:xfrm>
          </p:grpSpPr>
          <p:sp>
            <p:nvSpPr>
              <p:cNvPr name="Freeform 8" id="8"/>
              <p:cNvSpPr/>
              <p:nvPr/>
            </p:nvSpPr>
            <p:spPr>
              <a:xfrm flipH="false" flipV="false" rot="0">
                <a:off x="0" y="0"/>
                <a:ext cx="4058913" cy="475394"/>
              </a:xfrm>
              <a:custGeom>
                <a:avLst/>
                <a:gdLst/>
                <a:ahLst/>
                <a:cxnLst/>
                <a:rect r="r" b="b" t="t" l="l"/>
                <a:pathLst>
                  <a:path h="475394" w="4058913">
                    <a:moveTo>
                      <a:pt x="0" y="0"/>
                    </a:moveTo>
                    <a:lnTo>
                      <a:pt x="4058913" y="0"/>
                    </a:lnTo>
                    <a:lnTo>
                      <a:pt x="4058913" y="475394"/>
                    </a:lnTo>
                    <a:lnTo>
                      <a:pt x="0" y="475394"/>
                    </a:lnTo>
                    <a:close/>
                  </a:path>
                </a:pathLst>
              </a:custGeom>
              <a:solidFill>
                <a:srgbClr val="000000">
                  <a:alpha val="0"/>
                </a:srgbClr>
              </a:solidFill>
              <a:ln w="38100" cap="sq">
                <a:solidFill>
                  <a:srgbClr val="000000"/>
                </a:solidFill>
                <a:prstDash val="solid"/>
                <a:miter/>
              </a:ln>
            </p:spPr>
          </p:sp>
          <p:sp>
            <p:nvSpPr>
              <p:cNvPr name="TextBox 9" id="9"/>
              <p:cNvSpPr txBox="true"/>
              <p:nvPr/>
            </p:nvSpPr>
            <p:spPr>
              <a:xfrm>
                <a:off x="0" y="-38100"/>
                <a:ext cx="4058913" cy="513494"/>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683414" y="62513"/>
              <a:ext cx="19445652" cy="2375118"/>
            </a:xfrm>
            <a:prstGeom prst="rect">
              <a:avLst/>
            </a:prstGeom>
          </p:spPr>
          <p:txBody>
            <a:bodyPr anchor="t" rtlCol="false" tIns="0" lIns="0" bIns="0" rIns="0">
              <a:spAutoFit/>
            </a:bodyPr>
            <a:lstStyle/>
            <a:p>
              <a:pPr algn="just">
                <a:lnSpc>
                  <a:spcPts val="7616"/>
                </a:lnSpc>
              </a:pPr>
              <a:r>
                <a:rPr lang="en-US" sz="4051" b="true">
                  <a:solidFill>
                    <a:srgbClr val="067BFF"/>
                  </a:solidFill>
                  <a:latin typeface="Anca Coder Bold"/>
                  <a:ea typeface="Anca Coder Bold"/>
                  <a:cs typeface="Anca Coder Bold"/>
                  <a:sym typeface="Anca Coder Bold"/>
                </a:rPr>
                <a:t>const</a:t>
              </a:r>
              <a:r>
                <a:rPr lang="en-US" sz="4051" b="true">
                  <a:solidFill>
                    <a:srgbClr val="1F1F1F"/>
                  </a:solidFill>
                  <a:latin typeface="Anca Coder Bold"/>
                  <a:ea typeface="Anca Coder Bold"/>
                  <a:cs typeface="Anca Coder Bold"/>
                  <a:sym typeface="Anca Coder Bold"/>
                </a:rPr>
                <a:t> inputField = </a:t>
              </a:r>
              <a:r>
                <a:rPr lang="en-US" sz="4051" b="true">
                  <a:solidFill>
                    <a:srgbClr val="E74182"/>
                  </a:solidFill>
                  <a:latin typeface="Anca Coder Bold"/>
                  <a:ea typeface="Anca Coder Bold"/>
                  <a:cs typeface="Anca Coder Bold"/>
                  <a:sym typeface="Anca Coder Bold"/>
                </a:rPr>
                <a:t>document</a:t>
              </a:r>
              <a:r>
                <a:rPr lang="en-US" sz="4051" b="true">
                  <a:solidFill>
                    <a:srgbClr val="1F1F1F"/>
                  </a:solidFill>
                  <a:latin typeface="Anca Coder Bold"/>
                  <a:ea typeface="Anca Coder Bold"/>
                  <a:cs typeface="Anca Coder Bold"/>
                  <a:sym typeface="Anca Coder Bold"/>
                </a:rPr>
                <a:t>.</a:t>
              </a:r>
              <a:r>
                <a:rPr lang="en-US" sz="4051" b="true">
                  <a:solidFill>
                    <a:srgbClr val="FF3131"/>
                  </a:solidFill>
                  <a:latin typeface="Anca Coder Bold"/>
                  <a:ea typeface="Anca Coder Bold"/>
                  <a:cs typeface="Anca Coder Bold"/>
                  <a:sym typeface="Anca Coder Bold"/>
                </a:rPr>
                <a:t>getElementById</a:t>
              </a:r>
              <a:r>
                <a:rPr lang="en-US" sz="4051" b="true">
                  <a:solidFill>
                    <a:srgbClr val="1F1F1F"/>
                  </a:solidFill>
                  <a:latin typeface="Anca Coder Bold"/>
                  <a:ea typeface="Anca Coder Bold"/>
                  <a:cs typeface="Anca Coder Bold"/>
                  <a:sym typeface="Anca Coder Bold"/>
                </a:rPr>
                <a:t>(id);</a:t>
              </a:r>
            </a:p>
            <a:p>
              <a:pPr algn="just">
                <a:lnSpc>
                  <a:spcPts val="7616"/>
                </a:lnSpc>
              </a:pPr>
            </a:p>
          </p:txBody>
        </p:sp>
      </p:grpSp>
      <p:sp>
        <p:nvSpPr>
          <p:cNvPr name="TextBox 11" id="11"/>
          <p:cNvSpPr txBox="true"/>
          <p:nvPr/>
        </p:nvSpPr>
        <p:spPr>
          <a:xfrm rot="0">
            <a:off x="824970" y="5812998"/>
            <a:ext cx="17259300" cy="2692147"/>
          </a:xfrm>
          <a:prstGeom prst="rect">
            <a:avLst/>
          </a:prstGeom>
        </p:spPr>
        <p:txBody>
          <a:bodyPr anchor="t" rtlCol="false" tIns="0" lIns="0" bIns="0" rIns="0">
            <a:spAutoFit/>
          </a:bodyPr>
          <a:lstStyle/>
          <a:p>
            <a:pPr algn="just">
              <a:lnSpc>
                <a:spcPts val="7331"/>
              </a:lnSpc>
            </a:pPr>
            <a:r>
              <a:rPr lang="en-US" sz="3899" spc="-62">
                <a:solidFill>
                  <a:srgbClr val="000000"/>
                </a:solidFill>
                <a:latin typeface="Arial Unicode"/>
                <a:ea typeface="Arial Unicode"/>
                <a:cs typeface="Arial Unicode"/>
                <a:sym typeface="Arial Unicode"/>
              </a:rPr>
              <a:t>Lấy đối tượng tương ứng với ID hiện tại từ mảng fields. document.getElementById là một phương thức của đối tượng document cho phép truy cập phần tử HTML bằng ID.</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6989" y="-4837704"/>
            <a:ext cx="20738508" cy="15990601"/>
          </a:xfrm>
          <a:custGeom>
            <a:avLst/>
            <a:gdLst/>
            <a:ahLst/>
            <a:cxnLst/>
            <a:rect r="r" b="b" t="t" l="l"/>
            <a:pathLst>
              <a:path h="15990601" w="20738508">
                <a:moveTo>
                  <a:pt x="0" y="0"/>
                </a:moveTo>
                <a:lnTo>
                  <a:pt x="20738508" y="0"/>
                </a:lnTo>
                <a:lnTo>
                  <a:pt x="20738508" y="15990601"/>
                </a:lnTo>
                <a:lnTo>
                  <a:pt x="0" y="15990601"/>
                </a:lnTo>
                <a:lnTo>
                  <a:pt x="0" y="0"/>
                </a:lnTo>
                <a:close/>
              </a:path>
            </a:pathLst>
          </a:custGeom>
          <a:blipFill>
            <a:blip r:embed="rId2"/>
            <a:stretch>
              <a:fillRect l="0" t="-14845" r="0" b="-14845"/>
            </a:stretch>
          </a:blipFill>
        </p:spPr>
      </p:sp>
      <p:sp>
        <p:nvSpPr>
          <p:cNvPr name="Freeform 3" id="3"/>
          <p:cNvSpPr/>
          <p:nvPr/>
        </p:nvSpPr>
        <p:spPr>
          <a:xfrm flipH="false" flipV="false" rot="0">
            <a:off x="110411" y="1028700"/>
            <a:ext cx="9033589" cy="8229600"/>
          </a:xfrm>
          <a:custGeom>
            <a:avLst/>
            <a:gdLst/>
            <a:ahLst/>
            <a:cxnLst/>
            <a:rect r="r" b="b" t="t" l="l"/>
            <a:pathLst>
              <a:path h="8229600" w="9033589">
                <a:moveTo>
                  <a:pt x="0" y="0"/>
                </a:moveTo>
                <a:lnTo>
                  <a:pt x="9033589" y="0"/>
                </a:lnTo>
                <a:lnTo>
                  <a:pt x="9033589" y="8229600"/>
                </a:lnTo>
                <a:lnTo>
                  <a:pt x="0" y="82296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8972659" y="4222378"/>
            <a:ext cx="9315341" cy="1785095"/>
          </a:xfrm>
          <a:prstGeom prst="rect">
            <a:avLst/>
          </a:prstGeom>
        </p:spPr>
        <p:txBody>
          <a:bodyPr anchor="t" rtlCol="false" tIns="0" lIns="0" bIns="0" rIns="0">
            <a:spAutoFit/>
          </a:bodyPr>
          <a:lstStyle/>
          <a:p>
            <a:pPr algn="ctr">
              <a:lnSpc>
                <a:spcPts val="14228"/>
              </a:lnSpc>
            </a:pPr>
            <a:r>
              <a:rPr lang="en-US" b="true" sz="11382" spc="-227">
                <a:solidFill>
                  <a:srgbClr val="067BFF"/>
                </a:solidFill>
                <a:latin typeface="Cabin Bold"/>
                <a:ea typeface="Cabin Bold"/>
                <a:cs typeface="Cabin Bold"/>
                <a:sym typeface="Cabin Bold"/>
              </a:rPr>
              <a:t>SESSION</a:t>
            </a:r>
          </a:p>
        </p:txBody>
      </p:sp>
    </p:spTree>
  </p:cSld>
  <p:clrMapOvr>
    <a:masterClrMapping/>
  </p:clrMapOvr>
</p:sld>
</file>

<file path=ppt/slides/slide20.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05318" y="-23173"/>
            <a:ext cx="18924285" cy="1634013"/>
          </a:xfrm>
          <a:prstGeom prst="rect">
            <a:avLst/>
          </a:prstGeom>
        </p:spPr>
        <p:txBody>
          <a:bodyPr anchor="t" rtlCol="false" tIns="0" lIns="0" bIns="0" rIns="0">
            <a:spAutoFit/>
          </a:bodyPr>
          <a:lstStyle/>
          <a:p>
            <a:pPr algn="l">
              <a:lnSpc>
                <a:spcPts val="6468"/>
              </a:lnSpc>
            </a:pPr>
            <a:r>
              <a:rPr lang="en-US" sz="5175" spc="-103" b="true">
                <a:solidFill>
                  <a:srgbClr val="FFDF5E"/>
                </a:solidFill>
                <a:latin typeface="Cabin Bold"/>
                <a:ea typeface="Cabin Bold"/>
                <a:cs typeface="Cabin Bold"/>
                <a:sym typeface="Cabin Bold"/>
              </a:rPr>
              <a:t>Thêm </a:t>
            </a:r>
            <a:r>
              <a:rPr lang="en-US" sz="5175" spc="-103" b="true">
                <a:solidFill>
                  <a:srgbClr val="FFFFFF"/>
                </a:solidFill>
                <a:latin typeface="Cabin Bold"/>
                <a:ea typeface="Cabin Bold"/>
                <a:cs typeface="Cabin Bold"/>
                <a:sym typeface="Cabin Bold"/>
              </a:rPr>
              <a:t>addEventListener</a:t>
            </a:r>
            <a:r>
              <a:rPr lang="en-US" sz="5175" spc="-103" b="true">
                <a:solidFill>
                  <a:srgbClr val="FFDF5E"/>
                </a:solidFill>
                <a:latin typeface="Cabin Bold"/>
                <a:ea typeface="Cabin Bold"/>
                <a:cs typeface="Cabin Bold"/>
                <a:sym typeface="Cabin Bold"/>
              </a:rPr>
              <a:t> </a:t>
            </a:r>
          </a:p>
          <a:p>
            <a:pPr algn="l">
              <a:lnSpc>
                <a:spcPts val="6468"/>
              </a:lnSpc>
            </a:pPr>
            <a:r>
              <a:rPr lang="en-US" sz="5175" spc="-103" b="true">
                <a:solidFill>
                  <a:srgbClr val="FFDF5E"/>
                </a:solidFill>
                <a:latin typeface="Cabin Bold"/>
                <a:ea typeface="Cabin Bold"/>
                <a:cs typeface="Cabin Bold"/>
                <a:sym typeface="Cabin Bold"/>
              </a:rPr>
              <a:t>và định nghĩa mẫu hợp lệ </a:t>
            </a:r>
            <a:r>
              <a:rPr lang="en-US" sz="5175" spc="-103" b="true">
                <a:solidFill>
                  <a:srgbClr val="FFFFFF"/>
                </a:solidFill>
                <a:latin typeface="Cabin Bold"/>
                <a:ea typeface="Cabin Bold"/>
                <a:cs typeface="Cabin Bold"/>
                <a:sym typeface="Cabin Bold"/>
              </a:rPr>
              <a:t>validPattern</a:t>
            </a:r>
          </a:p>
        </p:txBody>
      </p:sp>
      <p:grpSp>
        <p:nvGrpSpPr>
          <p:cNvPr name="Group 6" id="6"/>
          <p:cNvGrpSpPr/>
          <p:nvPr/>
        </p:nvGrpSpPr>
        <p:grpSpPr>
          <a:xfrm rot="0">
            <a:off x="366412" y="1832016"/>
            <a:ext cx="17735529" cy="5364445"/>
            <a:chOff x="0" y="0"/>
            <a:chExt cx="23647372" cy="7152594"/>
          </a:xfrm>
        </p:grpSpPr>
        <p:grpSp>
          <p:nvGrpSpPr>
            <p:cNvPr name="Group 7" id="7"/>
            <p:cNvGrpSpPr/>
            <p:nvPr/>
          </p:nvGrpSpPr>
          <p:grpSpPr>
            <a:xfrm rot="0">
              <a:off x="0" y="0"/>
              <a:ext cx="23647372" cy="7152594"/>
              <a:chOff x="0" y="0"/>
              <a:chExt cx="5361825" cy="1621785"/>
            </a:xfrm>
          </p:grpSpPr>
          <p:sp>
            <p:nvSpPr>
              <p:cNvPr name="Freeform 8" id="8"/>
              <p:cNvSpPr/>
              <p:nvPr/>
            </p:nvSpPr>
            <p:spPr>
              <a:xfrm flipH="false" flipV="false" rot="0">
                <a:off x="0" y="0"/>
                <a:ext cx="5361825" cy="1621785"/>
              </a:xfrm>
              <a:custGeom>
                <a:avLst/>
                <a:gdLst/>
                <a:ahLst/>
                <a:cxnLst/>
                <a:rect r="r" b="b" t="t" l="l"/>
                <a:pathLst>
                  <a:path h="1621785" w="5361825">
                    <a:moveTo>
                      <a:pt x="0" y="0"/>
                    </a:moveTo>
                    <a:lnTo>
                      <a:pt x="5361825" y="0"/>
                    </a:lnTo>
                    <a:lnTo>
                      <a:pt x="5361825" y="1621785"/>
                    </a:lnTo>
                    <a:lnTo>
                      <a:pt x="0" y="1621785"/>
                    </a:lnTo>
                    <a:close/>
                  </a:path>
                </a:pathLst>
              </a:custGeom>
              <a:solidFill>
                <a:srgbClr val="000000">
                  <a:alpha val="0"/>
                </a:srgbClr>
              </a:solidFill>
              <a:ln w="38100" cap="sq">
                <a:solidFill>
                  <a:srgbClr val="000000"/>
                </a:solidFill>
                <a:prstDash val="solid"/>
                <a:miter/>
              </a:ln>
            </p:spPr>
          </p:sp>
          <p:sp>
            <p:nvSpPr>
              <p:cNvPr name="TextBox 9" id="9"/>
              <p:cNvSpPr txBox="true"/>
              <p:nvPr/>
            </p:nvSpPr>
            <p:spPr>
              <a:xfrm>
                <a:off x="0" y="-38100"/>
                <a:ext cx="5361825" cy="1659885"/>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776503" y="119903"/>
              <a:ext cx="22094366" cy="7032690"/>
            </a:xfrm>
            <a:prstGeom prst="rect">
              <a:avLst/>
            </a:prstGeom>
          </p:spPr>
          <p:txBody>
            <a:bodyPr anchor="t" rtlCol="false" tIns="0" lIns="0" bIns="0" rIns="0">
              <a:spAutoFit/>
            </a:bodyPr>
            <a:lstStyle/>
            <a:p>
              <a:pPr algn="just">
                <a:lnSpc>
                  <a:spcPts val="4798"/>
                </a:lnSpc>
              </a:pPr>
              <a:r>
                <a:rPr lang="en-US" sz="2552" b="true">
                  <a:solidFill>
                    <a:srgbClr val="1F1F1F"/>
                  </a:solidFill>
                  <a:latin typeface="Anca Coder Bold"/>
                  <a:ea typeface="Anca Coder Bold"/>
                  <a:cs typeface="Anca Coder Bold"/>
                  <a:sym typeface="Anca Coder Bold"/>
                </a:rPr>
                <a:t>inputField.</a:t>
              </a:r>
              <a:r>
                <a:rPr lang="en-US" sz="2552" b="true">
                  <a:solidFill>
                    <a:srgbClr val="FF3131"/>
                  </a:solidFill>
                  <a:latin typeface="Anca Coder Bold"/>
                  <a:ea typeface="Anca Coder Bold"/>
                  <a:cs typeface="Anca Coder Bold"/>
                  <a:sym typeface="Anca Coder Bold"/>
                </a:rPr>
                <a:t>addEventListener</a:t>
              </a:r>
              <a:r>
                <a:rPr lang="en-US" sz="2552" b="true">
                  <a:solidFill>
                    <a:srgbClr val="1F1F1F"/>
                  </a:solidFill>
                  <a:latin typeface="Anca Coder Bold"/>
                  <a:ea typeface="Anca Coder Bold"/>
                  <a:cs typeface="Anca Coder Bold"/>
                  <a:sym typeface="Anca Coder Bold"/>
                </a:rPr>
                <a:t>(</a:t>
              </a:r>
              <a:r>
                <a:rPr lang="en-US" sz="2552" b="true">
                  <a:solidFill>
                    <a:srgbClr val="00BF63"/>
                  </a:solidFill>
                  <a:latin typeface="Anca Coder Bold"/>
                  <a:ea typeface="Anca Coder Bold"/>
                  <a:cs typeface="Anca Coder Bold"/>
                  <a:sym typeface="Anca Coder Bold"/>
                </a:rPr>
                <a:t>"input"</a:t>
              </a:r>
              <a:r>
                <a:rPr lang="en-US" sz="2552" b="true">
                  <a:solidFill>
                    <a:srgbClr val="1F1F1F"/>
                  </a:solidFill>
                  <a:latin typeface="Anca Coder Bold"/>
                  <a:ea typeface="Anca Coder Bold"/>
                  <a:cs typeface="Anca Coder Bold"/>
                  <a:sym typeface="Anca Coder Bold"/>
                </a:rPr>
                <a:t>, </a:t>
              </a:r>
              <a:r>
                <a:rPr lang="en-US" sz="2552" b="true">
                  <a:solidFill>
                    <a:srgbClr val="067BFF"/>
                  </a:solidFill>
                  <a:latin typeface="Anca Coder Bold"/>
                  <a:ea typeface="Anca Coder Bold"/>
                  <a:cs typeface="Anca Coder Bold"/>
                  <a:sym typeface="Anca Coder Bold"/>
                </a:rPr>
                <a:t>function</a:t>
              </a:r>
              <a:r>
                <a:rPr lang="en-US" sz="2552" b="true">
                  <a:solidFill>
                    <a:srgbClr val="1F1F1F"/>
                  </a:solidFill>
                  <a:latin typeface="Anca Coder Bold"/>
                  <a:ea typeface="Anca Coder Bold"/>
                  <a:cs typeface="Anca Coder Bold"/>
                  <a:sym typeface="Anca Coder Bold"/>
                </a:rPr>
                <a:t> () {</a:t>
              </a:r>
            </a:p>
            <a:p>
              <a:pPr algn="just">
                <a:lnSpc>
                  <a:spcPts val="4610"/>
                </a:lnSpc>
              </a:pPr>
              <a:r>
                <a:rPr lang="en-US" sz="2452" b="true">
                  <a:solidFill>
                    <a:srgbClr val="1F1F1F"/>
                  </a:solidFill>
                  <a:latin typeface="Anca Coder Bold"/>
                  <a:ea typeface="Anca Coder Bold"/>
                  <a:cs typeface="Anca Coder Bold"/>
                  <a:sym typeface="Anca Coder Bold"/>
                </a:rPr>
                <a:t>      </a:t>
              </a:r>
              <a:r>
                <a:rPr lang="en-US" sz="2452" b="true">
                  <a:solidFill>
                    <a:srgbClr val="067BFF"/>
                  </a:solidFill>
                  <a:latin typeface="Anca Coder Bold"/>
                  <a:ea typeface="Anca Coder Bold"/>
                  <a:cs typeface="Anca Coder Bold"/>
                  <a:sym typeface="Anca Coder Bold"/>
                </a:rPr>
                <a:t>let </a:t>
              </a:r>
              <a:r>
                <a:rPr lang="en-US" sz="2452" b="true">
                  <a:solidFill>
                    <a:srgbClr val="1F1F1F"/>
                  </a:solidFill>
                  <a:latin typeface="Anca Coder Bold"/>
                  <a:ea typeface="Anca Coder Bold"/>
                  <a:cs typeface="Anca Coder Bold"/>
                  <a:sym typeface="Anca Coder Bold"/>
                </a:rPr>
                <a:t>x = </a:t>
              </a:r>
              <a:r>
                <a:rPr lang="en-US" sz="2452" b="true">
                  <a:solidFill>
                    <a:srgbClr val="E74182"/>
                  </a:solidFill>
                  <a:latin typeface="Anca Coder Bold"/>
                  <a:ea typeface="Anca Coder Bold"/>
                  <a:cs typeface="Anca Coder Bold"/>
                  <a:sym typeface="Anca Coder Bold"/>
                </a:rPr>
                <a:t>this</a:t>
              </a:r>
              <a:r>
                <a:rPr lang="en-US" sz="2452" b="true">
                  <a:solidFill>
                    <a:srgbClr val="1F1F1F"/>
                  </a:solidFill>
                  <a:latin typeface="Anca Coder Bold"/>
                  <a:ea typeface="Anca Coder Bold"/>
                  <a:cs typeface="Anca Coder Bold"/>
                  <a:sym typeface="Anca Coder Bold"/>
                </a:rPr>
                <a:t>.value; //Lưu giá trị hiện tại của trường nhập liệu vào biến x</a:t>
              </a:r>
            </a:p>
            <a:p>
              <a:pPr algn="just">
                <a:lnSpc>
                  <a:spcPts val="4798"/>
                </a:lnSpc>
              </a:pPr>
              <a:r>
                <a:rPr lang="en-US" sz="2552" b="true">
                  <a:solidFill>
                    <a:srgbClr val="1F1F1F"/>
                  </a:solidFill>
                  <a:latin typeface="Anca Coder Bold"/>
                  <a:ea typeface="Anca Coder Bold"/>
                  <a:cs typeface="Anca Coder Bold"/>
                  <a:sym typeface="Anca Coder Bold"/>
                </a:rPr>
                <a:t>      </a:t>
              </a:r>
              <a:r>
                <a:rPr lang="en-US" sz="2552" b="true">
                  <a:solidFill>
                    <a:srgbClr val="067BFF"/>
                  </a:solidFill>
                  <a:latin typeface="Anca Coder Bold"/>
                  <a:ea typeface="Anca Coder Bold"/>
                  <a:cs typeface="Anca Coder Bold"/>
                  <a:sym typeface="Anca Coder Bold"/>
                </a:rPr>
                <a:t>let </a:t>
              </a:r>
              <a:r>
                <a:rPr lang="en-US" sz="2552" b="true">
                  <a:solidFill>
                    <a:srgbClr val="1F1F1F"/>
                  </a:solidFill>
                  <a:latin typeface="Anca Coder Bold"/>
                  <a:ea typeface="Anca Coder Bold"/>
                  <a:cs typeface="Anca Coder Bold"/>
                  <a:sym typeface="Anca Coder Bold"/>
                </a:rPr>
                <a:t>validPattern; // Lưu mẫu dùng để kiểm tra tính hợp lệ của giá trị nhập vào</a:t>
              </a:r>
            </a:p>
            <a:p>
              <a:pPr algn="just">
                <a:lnSpc>
                  <a:spcPts val="4798"/>
                </a:lnSpc>
              </a:pPr>
              <a:r>
                <a:rPr lang="en-US" sz="2552" b="true">
                  <a:solidFill>
                    <a:srgbClr val="1F1F1F"/>
                  </a:solidFill>
                  <a:latin typeface="Anca Coder Bold"/>
                  <a:ea typeface="Anca Coder Bold"/>
                  <a:cs typeface="Anca Coder Bold"/>
                  <a:sym typeface="Anca Coder Bold"/>
                </a:rPr>
                <a:t>      </a:t>
              </a:r>
              <a:r>
                <a:rPr lang="en-US" sz="2552" b="true">
                  <a:solidFill>
                    <a:srgbClr val="067BFF"/>
                  </a:solidFill>
                  <a:latin typeface="Anca Coder Bold"/>
                  <a:ea typeface="Anca Coder Bold"/>
                  <a:cs typeface="Anca Coder Bold"/>
                  <a:sym typeface="Anca Coder Bold"/>
                </a:rPr>
                <a:t>if </a:t>
              </a:r>
              <a:r>
                <a:rPr lang="en-US" sz="2552" b="true">
                  <a:solidFill>
                    <a:srgbClr val="1F1F1F"/>
                  </a:solidFill>
                  <a:latin typeface="Anca Coder Bold"/>
                  <a:ea typeface="Anca Coder Bold"/>
                  <a:cs typeface="Anca Coder Bold"/>
                  <a:sym typeface="Anca Coder Bold"/>
                </a:rPr>
                <a:t>(id === </a:t>
              </a:r>
              <a:r>
                <a:rPr lang="en-US" sz="2552" b="true">
                  <a:solidFill>
                    <a:srgbClr val="00BF63"/>
                  </a:solidFill>
                  <a:latin typeface="Anca Coder Bold"/>
                  <a:ea typeface="Anca Coder Bold"/>
                  <a:cs typeface="Anca Coder Bold"/>
                  <a:sym typeface="Anca Coder Bold"/>
                </a:rPr>
                <a:t>"txtMa"</a:t>
              </a:r>
              <a:r>
                <a:rPr lang="en-US" sz="2552" b="true">
                  <a:solidFill>
                    <a:srgbClr val="1F1F1F"/>
                  </a:solidFill>
                  <a:latin typeface="Anca Coder Bold"/>
                  <a:ea typeface="Anca Coder Bold"/>
                  <a:cs typeface="Anca Coder Bold"/>
                  <a:sym typeface="Anca Coder Bold"/>
                </a:rPr>
                <a:t>) {</a:t>
              </a:r>
            </a:p>
            <a:p>
              <a:pPr algn="just">
                <a:lnSpc>
                  <a:spcPts val="4798"/>
                </a:lnSpc>
              </a:pPr>
              <a:r>
                <a:rPr lang="en-US" sz="2552" b="true">
                  <a:solidFill>
                    <a:srgbClr val="1F1F1F"/>
                  </a:solidFill>
                  <a:latin typeface="Anca Coder Bold"/>
                  <a:ea typeface="Anca Coder Bold"/>
                  <a:cs typeface="Anca Coder Bold"/>
                  <a:sym typeface="Anca Coder Bold"/>
                </a:rPr>
                <a:t>          validPattern = </a:t>
              </a:r>
              <a:r>
                <a:rPr lang="en-US" sz="2552" b="true">
                  <a:solidFill>
                    <a:srgbClr val="00BF63"/>
                  </a:solidFill>
                  <a:latin typeface="Anca Coder Bold"/>
                  <a:ea typeface="Anca Coder Bold"/>
                  <a:cs typeface="Anca Coder Bold"/>
                  <a:sym typeface="Anca Coder Bold"/>
                </a:rPr>
                <a:t>/^[0-9]*$/</a:t>
              </a:r>
              <a:r>
                <a:rPr lang="en-US" sz="2552" b="true">
                  <a:solidFill>
                    <a:srgbClr val="1F1F1F"/>
                  </a:solidFill>
                  <a:latin typeface="Anca Coder Bold"/>
                  <a:ea typeface="Anca Coder Bold"/>
                  <a:cs typeface="Anca Coder Bold"/>
                  <a:sym typeface="Anca Coder Bold"/>
                </a:rPr>
                <a:t>;</a:t>
              </a:r>
            </a:p>
            <a:p>
              <a:pPr algn="just">
                <a:lnSpc>
                  <a:spcPts val="4798"/>
                </a:lnSpc>
              </a:pPr>
              <a:r>
                <a:rPr lang="en-US" sz="2552" b="true">
                  <a:solidFill>
                    <a:srgbClr val="1F1F1F"/>
                  </a:solidFill>
                  <a:latin typeface="Anca Coder Bold"/>
                  <a:ea typeface="Anca Coder Bold"/>
                  <a:cs typeface="Anca Coder Bold"/>
                  <a:sym typeface="Anca Coder Bold"/>
                </a:rPr>
                <a:t>      } </a:t>
              </a:r>
              <a:r>
                <a:rPr lang="en-US" sz="2552" b="true">
                  <a:solidFill>
                    <a:srgbClr val="067BFF"/>
                  </a:solidFill>
                  <a:latin typeface="Anca Coder Bold"/>
                  <a:ea typeface="Anca Coder Bold"/>
                  <a:cs typeface="Anca Coder Bold"/>
                  <a:sym typeface="Anca Coder Bold"/>
                </a:rPr>
                <a:t>else</a:t>
              </a:r>
              <a:r>
                <a:rPr lang="en-US" sz="2552" b="true">
                  <a:solidFill>
                    <a:srgbClr val="1F1F1F"/>
                  </a:solidFill>
                  <a:latin typeface="Anca Coder Bold"/>
                  <a:ea typeface="Anca Coder Bold"/>
                  <a:cs typeface="Anca Coder Bold"/>
                  <a:sym typeface="Anca Coder Bold"/>
                </a:rPr>
                <a:t> {</a:t>
              </a:r>
            </a:p>
            <a:p>
              <a:pPr algn="just">
                <a:lnSpc>
                  <a:spcPts val="4798"/>
                </a:lnSpc>
              </a:pPr>
              <a:r>
                <a:rPr lang="en-US" sz="2552" b="true">
                  <a:solidFill>
                    <a:srgbClr val="1F1F1F"/>
                  </a:solidFill>
                  <a:latin typeface="Anca Coder Bold"/>
                  <a:ea typeface="Anca Coder Bold"/>
                  <a:cs typeface="Anca Coder Bold"/>
                  <a:sym typeface="Anca Coder Bold"/>
                </a:rPr>
                <a:t>          validPattern = </a:t>
              </a:r>
              <a:r>
                <a:rPr lang="en-US" sz="2552" b="true">
                  <a:solidFill>
                    <a:srgbClr val="00BF63"/>
                  </a:solidFill>
                  <a:latin typeface="Anca Coder Bold"/>
                  <a:ea typeface="Anca Coder Bold"/>
                  <a:cs typeface="Anca Coder Bold"/>
                  <a:sym typeface="Anca Coder Bold"/>
                </a:rPr>
                <a:t>/^[a-zA-ZĐàáạảãâầấậẩẫêềếệểễôồốộổỗơờớợởỡưừứựửữ\s]*$/</a:t>
              </a:r>
              <a:r>
                <a:rPr lang="en-US" sz="2552" b="true">
                  <a:solidFill>
                    <a:srgbClr val="1F1F1F"/>
                  </a:solidFill>
                  <a:latin typeface="Anca Coder Bold"/>
                  <a:ea typeface="Anca Coder Bold"/>
                  <a:cs typeface="Anca Coder Bold"/>
                  <a:sym typeface="Anca Coder Bold"/>
                </a:rPr>
                <a:t>;</a:t>
              </a:r>
            </a:p>
            <a:p>
              <a:pPr algn="just">
                <a:lnSpc>
                  <a:spcPts val="4798"/>
                </a:lnSpc>
              </a:pPr>
              <a:r>
                <a:rPr lang="en-US" sz="2552" b="true">
                  <a:solidFill>
                    <a:srgbClr val="1F1F1F"/>
                  </a:solidFill>
                  <a:latin typeface="Anca Coder Bold"/>
                  <a:ea typeface="Anca Coder Bold"/>
                  <a:cs typeface="Anca Coder Bold"/>
                  <a:sym typeface="Anca Coder Bold"/>
                </a:rPr>
                <a:t>        }</a:t>
              </a:r>
            </a:p>
            <a:p>
              <a:pPr algn="just">
                <a:lnSpc>
                  <a:spcPts val="4634"/>
                </a:lnSpc>
              </a:pPr>
              <a:r>
                <a:rPr lang="en-US" b="true" sz="2465">
                  <a:solidFill>
                    <a:srgbClr val="000000"/>
                  </a:solidFill>
                  <a:latin typeface="Anca Coder Bold"/>
                  <a:ea typeface="Anca Coder Bold"/>
                  <a:cs typeface="Anca Coder Bold"/>
                  <a:sym typeface="Anca Coder Bold"/>
                </a:rPr>
                <a:t>}</a:t>
              </a:r>
            </a:p>
          </p:txBody>
        </p:sp>
      </p:grpSp>
      <p:sp>
        <p:nvSpPr>
          <p:cNvPr name="TextBox 11" id="11"/>
          <p:cNvSpPr txBox="true"/>
          <p:nvPr/>
        </p:nvSpPr>
        <p:spPr>
          <a:xfrm rot="0">
            <a:off x="514350" y="7196710"/>
            <a:ext cx="17259300" cy="2877186"/>
          </a:xfrm>
          <a:prstGeom prst="rect">
            <a:avLst/>
          </a:prstGeom>
        </p:spPr>
        <p:txBody>
          <a:bodyPr anchor="t" rtlCol="false" tIns="0" lIns="0" bIns="0" rIns="0">
            <a:spAutoFit/>
          </a:bodyPr>
          <a:lstStyle/>
          <a:p>
            <a:pPr algn="just">
              <a:lnSpc>
                <a:spcPts val="7944"/>
              </a:lnSpc>
            </a:pPr>
            <a:r>
              <a:rPr lang="en-US" sz="3499">
                <a:solidFill>
                  <a:srgbClr val="000000"/>
                </a:solidFill>
                <a:latin typeface="Arial Unicode"/>
                <a:ea typeface="Arial Unicode"/>
                <a:cs typeface="Arial Unicode"/>
                <a:sym typeface="Arial Unicode"/>
              </a:rPr>
              <a:t>Đoạn code này được sử dụng để kiểm tra và xác thực dữ liệu mà người dùng nhập vào các trường nhập liệu khác nhau. Nó xác định mẫu hợp lệ cho từng trường (số cho mã sinh viên và chữ cho họ tên).</a:t>
            </a:r>
          </a:p>
        </p:txBody>
      </p:sp>
    </p:spTree>
  </p:cSld>
  <p:clrMapOvr>
    <a:masterClrMapping/>
  </p:clrMapOvr>
</p:sld>
</file>

<file path=ppt/slides/slide21.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47625"/>
              <a:ext cx="5263893" cy="479238"/>
            </a:xfrm>
            <a:prstGeom prst="rect">
              <a:avLst/>
            </a:prstGeom>
          </p:spPr>
          <p:txBody>
            <a:bodyPr anchor="ctr" rtlCol="false" tIns="50800" lIns="50800" bIns="50800" rIns="50800"/>
            <a:lstStyle/>
            <a:p>
              <a:pPr algn="ctr">
                <a:lnSpc>
                  <a:spcPts val="2659"/>
                </a:lnSpc>
                <a:spcBef>
                  <a:spcPct val="0"/>
                </a:spcBef>
              </a:pPr>
            </a:p>
          </p:txBody>
        </p:sp>
      </p:grpSp>
      <p:graphicFrame>
        <p:nvGraphicFramePr>
          <p:cNvPr name="Table 5" id="5"/>
          <p:cNvGraphicFramePr>
            <a:graphicFrameLocks noGrp="true"/>
          </p:cNvGraphicFramePr>
          <p:nvPr/>
        </p:nvGraphicFramePr>
        <p:xfrm>
          <a:off x="694212" y="2716456"/>
          <a:ext cx="16899576" cy="7200143"/>
        </p:xfrm>
        <a:graphic>
          <a:graphicData uri="http://schemas.openxmlformats.org/drawingml/2006/table">
            <a:tbl>
              <a:tblPr/>
              <a:tblGrid>
                <a:gridCol w="2709212"/>
                <a:gridCol w="14190365"/>
              </a:tblGrid>
              <a:tr h="1718452">
                <a:tc>
                  <a:txBody>
                    <a:bodyPr anchor="t" rtlCol="false"/>
                    <a:lstStyle/>
                    <a:p>
                      <a:pPr algn="ctr">
                        <a:lnSpc>
                          <a:spcPts val="7840"/>
                        </a:lnSpc>
                        <a:defRPr/>
                      </a:pPr>
                      <a:r>
                        <a:rPr lang="en-US" sz="5600">
                          <a:solidFill>
                            <a:srgbClr val="00BF63"/>
                          </a:solidFill>
                          <a:latin typeface="Arial Unicode"/>
                          <a:ea typeface="Arial Unicode"/>
                          <a:cs typeface="Arial Unicode"/>
                          <a:sym typeface="Arial Unicode"/>
                        </a:rPr>
                        <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5599"/>
                        </a:lnSpc>
                        <a:defRPr/>
                      </a:pPr>
                      <a:r>
                        <a:rPr lang="en-US" sz="3999">
                          <a:solidFill>
                            <a:srgbClr val="000000"/>
                          </a:solidFill>
                          <a:latin typeface="Arimo"/>
                          <a:ea typeface="Arimo"/>
                          <a:cs typeface="Arimo"/>
                          <a:sym typeface="Arimo"/>
                        </a:rPr>
                        <a:t>Đánh dấu bắt đầu của chuỗi.</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953437">
                <a:tc>
                  <a:txBody>
                    <a:bodyPr anchor="t" rtlCol="false"/>
                    <a:lstStyle/>
                    <a:p>
                      <a:pPr algn="ctr">
                        <a:lnSpc>
                          <a:spcPts val="7840"/>
                        </a:lnSpc>
                        <a:defRPr/>
                      </a:pPr>
                      <a:r>
                        <a:rPr lang="en-US" sz="5600" b="true">
                          <a:solidFill>
                            <a:srgbClr val="00BF63"/>
                          </a:solidFill>
                          <a:latin typeface="Arial Unicode Bold"/>
                          <a:ea typeface="Arial Unicode Bold"/>
                          <a:cs typeface="Arial Unicode Bold"/>
                          <a:sym typeface="Arial Unicode Bold"/>
                        </a:rPr>
                        <a:t>[0-9]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5600"/>
                        </a:lnSpc>
                        <a:defRPr/>
                      </a:pPr>
                      <a:r>
                        <a:rPr lang="en-US" sz="4000">
                          <a:solidFill>
                            <a:srgbClr val="000000"/>
                          </a:solidFill>
                          <a:latin typeface="Arimo"/>
                          <a:ea typeface="Arimo"/>
                          <a:cs typeface="Arimo"/>
                          <a:sym typeface="Arimo"/>
                        </a:rPr>
                        <a:t>Tập hợp các ký tự cho phép, trong trường hợp này là tất cả các chữ số từ 0 đến 9.</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809802">
                <a:tc>
                  <a:txBody>
                    <a:bodyPr anchor="t" rtlCol="false"/>
                    <a:lstStyle/>
                    <a:p>
                      <a:pPr algn="ctr">
                        <a:lnSpc>
                          <a:spcPts val="7840"/>
                        </a:lnSpc>
                        <a:defRPr/>
                      </a:pPr>
                      <a:r>
                        <a:rPr lang="en-US" sz="5600">
                          <a:solidFill>
                            <a:srgbClr val="00BF63"/>
                          </a:solidFill>
                          <a:latin typeface="Arial Unicode"/>
                          <a:ea typeface="Arial Unicode"/>
                          <a:cs typeface="Arial Unicode"/>
                          <a:sym typeface="Arial Unicode"/>
                        </a:rPr>
                        <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5040"/>
                        </a:lnSpc>
                        <a:defRPr/>
                      </a:pPr>
                      <a:r>
                        <a:rPr lang="en-US" sz="3600">
                          <a:solidFill>
                            <a:srgbClr val="000000"/>
                          </a:solidFill>
                          <a:latin typeface="Arimo"/>
                          <a:ea typeface="Arimo"/>
                          <a:cs typeface="Arimo"/>
                          <a:sym typeface="Arimo"/>
                        </a:rPr>
                        <a:t>Cho phép xuất hiện 0 hoặc nhiều lần của các ký tự trong tập hợp này. Điều này có nghĩa là chuỗi có thể rỗng (không có ký tự nào).</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718452">
                <a:tc>
                  <a:txBody>
                    <a:bodyPr anchor="t" rtlCol="false"/>
                    <a:lstStyle/>
                    <a:p>
                      <a:pPr algn="ctr">
                        <a:lnSpc>
                          <a:spcPts val="7840"/>
                        </a:lnSpc>
                        <a:defRPr/>
                      </a:pPr>
                      <a:r>
                        <a:rPr lang="en-US" sz="5600">
                          <a:solidFill>
                            <a:srgbClr val="00BF63"/>
                          </a:solidFill>
                          <a:latin typeface="Arial Unicode"/>
                          <a:ea typeface="Arial Unicode"/>
                          <a:cs typeface="Arial Unicode"/>
                          <a:sym typeface="Arial Unicode"/>
                        </a:rPr>
                        <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l">
                        <a:lnSpc>
                          <a:spcPts val="5599"/>
                        </a:lnSpc>
                        <a:defRPr/>
                      </a:pPr>
                      <a:r>
                        <a:rPr lang="en-US" sz="3999">
                          <a:solidFill>
                            <a:srgbClr val="000000"/>
                          </a:solidFill>
                          <a:latin typeface="Arimo"/>
                          <a:ea typeface="Arimo"/>
                          <a:cs typeface="Arimo"/>
                          <a:sym typeface="Arimo"/>
                        </a:rPr>
                        <a:t>Đánh dấu kết thúc của chuỗi.</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6" id="6"/>
          <p:cNvSpPr txBox="true"/>
          <p:nvPr/>
        </p:nvSpPr>
        <p:spPr>
          <a:xfrm rot="0">
            <a:off x="4023817" y="397671"/>
            <a:ext cx="18924285" cy="814863"/>
          </a:xfrm>
          <a:prstGeom prst="rect">
            <a:avLst/>
          </a:prstGeom>
        </p:spPr>
        <p:txBody>
          <a:bodyPr anchor="t" rtlCol="false" tIns="0" lIns="0" bIns="0" rIns="0">
            <a:spAutoFit/>
          </a:bodyPr>
          <a:lstStyle/>
          <a:p>
            <a:pPr algn="l">
              <a:lnSpc>
                <a:spcPts val="6468"/>
              </a:lnSpc>
            </a:pPr>
            <a:r>
              <a:rPr lang="en-US" sz="5175" spc="-103" b="true">
                <a:solidFill>
                  <a:srgbClr val="FFEA00"/>
                </a:solidFill>
                <a:latin typeface="Anca Coder Bold"/>
                <a:ea typeface="Anca Coder Bold"/>
                <a:cs typeface="Anca Coder Bold"/>
                <a:sym typeface="Anca Coder Bold"/>
              </a:rPr>
              <a:t>validPattern = /^[0-9]*$/;</a:t>
            </a:r>
          </a:p>
        </p:txBody>
      </p:sp>
      <p:sp>
        <p:nvSpPr>
          <p:cNvPr name="TextBox 7" id="7"/>
          <p:cNvSpPr txBox="true"/>
          <p:nvPr/>
        </p:nvSpPr>
        <p:spPr>
          <a:xfrm rot="0">
            <a:off x="333997" y="1563296"/>
            <a:ext cx="17259300" cy="876936"/>
          </a:xfrm>
          <a:prstGeom prst="rect">
            <a:avLst/>
          </a:prstGeom>
        </p:spPr>
        <p:txBody>
          <a:bodyPr anchor="t" rtlCol="false" tIns="0" lIns="0" bIns="0" rIns="0">
            <a:spAutoFit/>
          </a:bodyPr>
          <a:lstStyle/>
          <a:p>
            <a:pPr algn="just">
              <a:lnSpc>
                <a:spcPts val="7944"/>
              </a:lnSpc>
            </a:pPr>
            <a:r>
              <a:rPr lang="en-US" b="true" sz="3499">
                <a:solidFill>
                  <a:srgbClr val="000000"/>
                </a:solidFill>
                <a:latin typeface="Arial Unicode Bold"/>
                <a:ea typeface="Arial Unicode Bold"/>
                <a:cs typeface="Arial Unicode Bold"/>
                <a:sym typeface="Arial Unicode Bold"/>
              </a:rPr>
              <a:t>Biểu thức này chỉ cho phép chuỗi chứa các ký tự số từ 0 đến 9.</a:t>
            </a:r>
          </a:p>
        </p:txBody>
      </p:sp>
    </p:spTree>
  </p:cSld>
  <p:clrMapOvr>
    <a:masterClrMapping/>
  </p:clrMapOvr>
</p:sld>
</file>

<file path=ppt/slides/slide22.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47625"/>
              <a:ext cx="5263893" cy="479238"/>
            </a:xfrm>
            <a:prstGeom prst="rect">
              <a:avLst/>
            </a:prstGeom>
          </p:spPr>
          <p:txBody>
            <a:bodyPr anchor="ctr" rtlCol="false" tIns="50800" lIns="50800" bIns="50800" rIns="50800"/>
            <a:lstStyle/>
            <a:p>
              <a:pPr algn="ctr">
                <a:lnSpc>
                  <a:spcPts val="2659"/>
                </a:lnSpc>
                <a:spcBef>
                  <a:spcPct val="0"/>
                </a:spcBef>
              </a:pPr>
            </a:p>
          </p:txBody>
        </p:sp>
      </p:grpSp>
      <p:graphicFrame>
        <p:nvGraphicFramePr>
          <p:cNvPr name="Table 5" id="5"/>
          <p:cNvGraphicFramePr>
            <a:graphicFrameLocks noGrp="true"/>
          </p:cNvGraphicFramePr>
          <p:nvPr/>
        </p:nvGraphicFramePr>
        <p:xfrm>
          <a:off x="333997" y="2586227"/>
          <a:ext cx="17789287" cy="7572375"/>
        </p:xfrm>
        <a:graphic>
          <a:graphicData uri="http://schemas.openxmlformats.org/drawingml/2006/table">
            <a:tbl>
              <a:tblPr/>
              <a:tblGrid>
                <a:gridCol w="4606526"/>
                <a:gridCol w="13182761"/>
              </a:tblGrid>
              <a:tr h="1215792">
                <a:tc>
                  <a:txBody>
                    <a:bodyPr anchor="t" rtlCol="false"/>
                    <a:lstStyle/>
                    <a:p>
                      <a:pPr algn="ctr">
                        <a:lnSpc>
                          <a:spcPts val="5039"/>
                        </a:lnSpc>
                        <a:defRPr/>
                      </a:pPr>
                      <a:r>
                        <a:rPr lang="en-US" sz="3599" b="true">
                          <a:solidFill>
                            <a:srgbClr val="00BF63"/>
                          </a:solidFill>
                          <a:latin typeface="Arial Unicode Bold"/>
                          <a:ea typeface="Arial Unicode Bold"/>
                          <a:cs typeface="Arial Unicode Bold"/>
                          <a:sym typeface="Arial Unicode Bold"/>
                        </a:rPr>
                        <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a:lnSpc>
                          <a:spcPts val="4059"/>
                        </a:lnSpc>
                        <a:defRPr/>
                      </a:pPr>
                      <a:r>
                        <a:rPr lang="en-US" sz="2899">
                          <a:solidFill>
                            <a:srgbClr val="000000"/>
                          </a:solidFill>
                          <a:latin typeface="Arial Unicode"/>
                          <a:ea typeface="Arial Unicode"/>
                          <a:cs typeface="Arial Unicode"/>
                          <a:sym typeface="Arial Unicode"/>
                        </a:rPr>
                        <a:t>Đánh dấu bắt đầu của chuỗi.</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2096524">
                <a:tc>
                  <a:txBody>
                    <a:bodyPr anchor="t" rtlCol="false"/>
                    <a:lstStyle/>
                    <a:p>
                      <a:pPr algn="just">
                        <a:lnSpc>
                          <a:spcPts val="4059"/>
                        </a:lnSpc>
                        <a:defRPr/>
                      </a:pPr>
                      <a:r>
                        <a:rPr lang="en-US" sz="2899">
                          <a:solidFill>
                            <a:srgbClr val="00BF63"/>
                          </a:solidFill>
                          <a:latin typeface="Arial Unicode"/>
                          <a:ea typeface="Arial Unicode"/>
                          <a:cs typeface="Arial Unicode"/>
                          <a:sym typeface="Arial Unicode"/>
                        </a:rPr>
                        <a:t>[a-zA-ZĐàáạảãâầấậẩẫêềếệểễôồốộổỗơờớợởỡưừứựửữ]</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a:lnSpc>
                          <a:spcPts val="4059"/>
                        </a:lnSpc>
                        <a:defRPr/>
                      </a:pPr>
                      <a:r>
                        <a:rPr lang="en-US" sz="2899">
                          <a:solidFill>
                            <a:srgbClr val="000000"/>
                          </a:solidFill>
                          <a:latin typeface="Arial Unicode"/>
                          <a:ea typeface="Arial Unicode"/>
                          <a:cs typeface="Arial Unicode"/>
                          <a:sym typeface="Arial Unicode"/>
                        </a:rPr>
                        <a:t>Tập hợp các ký tự cho phép, bao gồm chữ cái in hoa tiếng Việt.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522134">
                <a:tc>
                  <a:txBody>
                    <a:bodyPr anchor="t" rtlCol="false"/>
                    <a:lstStyle/>
                    <a:p>
                      <a:pPr algn="ctr">
                        <a:lnSpc>
                          <a:spcPts val="7000"/>
                        </a:lnSpc>
                        <a:defRPr/>
                      </a:pPr>
                      <a:r>
                        <a:rPr lang="en-US" sz="5000">
                          <a:solidFill>
                            <a:srgbClr val="00BF63"/>
                          </a:solidFill>
                          <a:latin typeface="Arial Unicode"/>
                          <a:ea typeface="Arial Unicode"/>
                          <a:cs typeface="Arial Unicode"/>
                          <a:sym typeface="Arial Unicode"/>
                        </a:rPr>
                        <a:t>\s</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a:lnSpc>
                          <a:spcPts val="4059"/>
                        </a:lnSpc>
                        <a:defRPr/>
                      </a:pPr>
                      <a:r>
                        <a:rPr lang="en-US" sz="2899">
                          <a:solidFill>
                            <a:srgbClr val="000000"/>
                          </a:solidFill>
                          <a:latin typeface="Arial Unicode"/>
                          <a:ea typeface="Arial Unicode"/>
                          <a:cs typeface="Arial Unicode"/>
                          <a:sym typeface="Arial Unicode"/>
                        </a:rPr>
                        <a:t>Cho phép các ký tự khoảng trắng (bao gồm khoảng trắng, tab, dòng mới, ..).</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522134">
                <a:tc>
                  <a:txBody>
                    <a:bodyPr anchor="t" rtlCol="false"/>
                    <a:lstStyle/>
                    <a:p>
                      <a:pPr algn="ctr">
                        <a:lnSpc>
                          <a:spcPts val="7000"/>
                        </a:lnSpc>
                        <a:defRPr/>
                      </a:pPr>
                      <a:r>
                        <a:rPr lang="en-US" sz="5000">
                          <a:solidFill>
                            <a:srgbClr val="00BF63"/>
                          </a:solidFill>
                          <a:latin typeface="Arial Unicode"/>
                          <a:ea typeface="Arial Unicode"/>
                          <a:cs typeface="Arial Unicode"/>
                          <a:sym typeface="Arial Unicode"/>
                        </a:rPr>
                        <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a:lnSpc>
                          <a:spcPts val="4059"/>
                        </a:lnSpc>
                        <a:defRPr/>
                      </a:pPr>
                      <a:r>
                        <a:rPr lang="en-US" sz="2899">
                          <a:solidFill>
                            <a:srgbClr val="000000"/>
                          </a:solidFill>
                          <a:latin typeface="Arial Unicode"/>
                          <a:ea typeface="Arial Unicode"/>
                          <a:cs typeface="Arial Unicode"/>
                          <a:sym typeface="Arial Unicode"/>
                        </a:rPr>
                        <a:t>Cho phép xuất hiện 0 hoặc nhiều lần của các ký tự trong tập hợp này.</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r h="1215792">
                <a:tc>
                  <a:txBody>
                    <a:bodyPr anchor="t" rtlCol="false"/>
                    <a:lstStyle/>
                    <a:p>
                      <a:pPr algn="ctr">
                        <a:lnSpc>
                          <a:spcPts val="5039"/>
                        </a:lnSpc>
                        <a:defRPr/>
                      </a:pPr>
                      <a:r>
                        <a:rPr lang="en-US" sz="3599">
                          <a:solidFill>
                            <a:srgbClr val="00BF63"/>
                          </a:solidFill>
                          <a:latin typeface="Arial Unicode"/>
                          <a:ea typeface="Arial Unicode"/>
                          <a:cs typeface="Arial Unicode"/>
                          <a:sym typeface="Arial Unicode"/>
                        </a:rPr>
                        <a:t>$</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c>
                  <a:txBody>
                    <a:bodyPr anchor="t" rtlCol="false"/>
                    <a:lstStyle/>
                    <a:p>
                      <a:pPr algn="just">
                        <a:lnSpc>
                          <a:spcPts val="4059"/>
                        </a:lnSpc>
                        <a:defRPr/>
                      </a:pPr>
                      <a:r>
                        <a:rPr lang="en-US" sz="2899">
                          <a:solidFill>
                            <a:srgbClr val="000000"/>
                          </a:solidFill>
                          <a:latin typeface="Arial Unicode"/>
                          <a:ea typeface="Arial Unicode"/>
                          <a:cs typeface="Arial Unicode"/>
                          <a:sym typeface="Arial Unicode"/>
                        </a:rPr>
                        <a:t>Đánh dấu kết thúc của chuỗi.</a:t>
                      </a:r>
                      <a:endParaRPr lang="en-US" sz="1100"/>
                    </a:p>
                  </a:txBody>
                  <a:tcPr marL="190500" marR="190500" marT="190500" marB="190500" anchor="ctr">
                    <a:lnL cmpd="sng" algn="ctr" cap="flat" w="38100">
                      <a:solidFill>
                        <a:srgbClr val="000000"/>
                      </a:solidFill>
                      <a:prstDash val="solid"/>
                      <a:round/>
                      <a:headEnd type="none" w="med" len="med"/>
                      <a:tailEnd type="none" w="med" len="med"/>
                    </a:lnL>
                    <a:lnR cmpd="sng" algn="ctr" cap="flat" w="38100">
                      <a:solidFill>
                        <a:srgbClr val="000000"/>
                      </a:solidFill>
                      <a:prstDash val="solid"/>
                      <a:round/>
                      <a:headEnd type="none" w="med" len="med"/>
                      <a:tailEnd type="none" w="med" len="med"/>
                    </a:lnR>
                    <a:lnT cmpd="sng" algn="ctr" cap="flat" w="38100">
                      <a:solidFill>
                        <a:srgbClr val="000000"/>
                      </a:solidFill>
                      <a:prstDash val="solid"/>
                      <a:round/>
                      <a:headEnd type="none" w="med" len="med"/>
                      <a:tailEnd type="none" w="med" len="med"/>
                    </a:lnT>
                    <a:lnB cmpd="sng" algn="ctr" cap="flat" w="38100">
                      <a:solidFill>
                        <a:srgbClr val="000000"/>
                      </a:solidFill>
                      <a:prstDash val="solid"/>
                      <a:round/>
                      <a:headEnd type="none" w="med" len="med"/>
                      <a:tailEnd type="none" w="med" len="med"/>
                    </a:lnB>
                  </a:tcPr>
                </a:tc>
              </a:tr>
            </a:tbl>
          </a:graphicData>
        </a:graphic>
      </p:graphicFrame>
      <p:sp>
        <p:nvSpPr>
          <p:cNvPr name="TextBox 6" id="6"/>
          <p:cNvSpPr txBox="true"/>
          <p:nvPr/>
        </p:nvSpPr>
        <p:spPr>
          <a:xfrm rot="0">
            <a:off x="333997" y="479267"/>
            <a:ext cx="22614105" cy="549433"/>
          </a:xfrm>
          <a:prstGeom prst="rect">
            <a:avLst/>
          </a:prstGeom>
        </p:spPr>
        <p:txBody>
          <a:bodyPr anchor="t" rtlCol="false" tIns="0" lIns="0" bIns="0" rIns="0">
            <a:spAutoFit/>
          </a:bodyPr>
          <a:lstStyle/>
          <a:p>
            <a:pPr algn="l">
              <a:lnSpc>
                <a:spcPts val="4343"/>
              </a:lnSpc>
            </a:pPr>
            <a:r>
              <a:rPr lang="en-US" sz="3475" spc="-69" b="true">
                <a:solidFill>
                  <a:srgbClr val="FFEA00"/>
                </a:solidFill>
                <a:latin typeface="Anca Coder Bold"/>
                <a:ea typeface="Anca Coder Bold"/>
                <a:cs typeface="Anca Coder Bold"/>
                <a:sym typeface="Anca Coder Bold"/>
              </a:rPr>
              <a:t>validPattern = /^[a-zA-ZĐàáạảãâầấậẩẫêềếệểễôồốộổỗơờớợởỡưừứựửữ\s]*$/;</a:t>
            </a:r>
          </a:p>
        </p:txBody>
      </p:sp>
      <p:sp>
        <p:nvSpPr>
          <p:cNvPr name="TextBox 7" id="7"/>
          <p:cNvSpPr txBox="true"/>
          <p:nvPr/>
        </p:nvSpPr>
        <p:spPr>
          <a:xfrm rot="0">
            <a:off x="333997" y="1483259"/>
            <a:ext cx="17994584" cy="1102968"/>
          </a:xfrm>
          <a:prstGeom prst="rect">
            <a:avLst/>
          </a:prstGeom>
        </p:spPr>
        <p:txBody>
          <a:bodyPr anchor="t" rtlCol="false" tIns="0" lIns="0" bIns="0" rIns="0">
            <a:spAutoFit/>
          </a:bodyPr>
          <a:lstStyle/>
          <a:p>
            <a:pPr algn="just">
              <a:lnSpc>
                <a:spcPts val="6444"/>
              </a:lnSpc>
            </a:pPr>
            <a:r>
              <a:rPr lang="en-US" b="true" sz="2839">
                <a:solidFill>
                  <a:srgbClr val="000000"/>
                </a:solidFill>
                <a:latin typeface="Arial Unicode Bold"/>
                <a:ea typeface="Arial Unicode Bold"/>
                <a:cs typeface="Arial Unicode Bold"/>
                <a:sym typeface="Arial Unicode Bold"/>
              </a:rPr>
              <a:t>Biểu thức này cho phép chuỗi chứa các ký tự chữ cái (bao gồm cả chữ cái tiếng Việt) và khoảng trắng.</a:t>
            </a:r>
          </a:p>
          <a:p>
            <a:pPr algn="just">
              <a:lnSpc>
                <a:spcPts val="969"/>
              </a:lnSpc>
            </a:pPr>
          </a:p>
        </p:txBody>
      </p:sp>
    </p:spTree>
  </p:cSld>
  <p:clrMapOvr>
    <a:masterClrMapping/>
  </p:clrMapOvr>
</p:sld>
</file>

<file path=ppt/slides/slide2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467596"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305318" y="414342"/>
            <a:ext cx="18924285" cy="768508"/>
          </a:xfrm>
          <a:prstGeom prst="rect">
            <a:avLst/>
          </a:prstGeom>
        </p:spPr>
        <p:txBody>
          <a:bodyPr anchor="t" rtlCol="false" tIns="0" lIns="0" bIns="0" rIns="0">
            <a:spAutoFit/>
          </a:bodyPr>
          <a:lstStyle/>
          <a:p>
            <a:pPr algn="l">
              <a:lnSpc>
                <a:spcPts val="6218"/>
              </a:lnSpc>
            </a:pPr>
            <a:r>
              <a:rPr lang="en-US" sz="4975" spc="-99" b="true">
                <a:solidFill>
                  <a:srgbClr val="FFDF5E"/>
                </a:solidFill>
                <a:latin typeface="Cabin Bold"/>
                <a:ea typeface="Cabin Bold"/>
                <a:cs typeface="Cabin Bold"/>
                <a:sym typeface="Cabin Bold"/>
              </a:rPr>
              <a:t>Kiểm tra tính hợp lệ của giá trị nhập và Xử lý trường hợp không hợp lệ</a:t>
            </a:r>
          </a:p>
        </p:txBody>
      </p:sp>
      <p:grpSp>
        <p:nvGrpSpPr>
          <p:cNvPr name="Group 6" id="6"/>
          <p:cNvGrpSpPr/>
          <p:nvPr/>
        </p:nvGrpSpPr>
        <p:grpSpPr>
          <a:xfrm rot="0">
            <a:off x="514350" y="1800726"/>
            <a:ext cx="16218636" cy="5622766"/>
            <a:chOff x="0" y="0"/>
            <a:chExt cx="21624848" cy="7497022"/>
          </a:xfrm>
        </p:grpSpPr>
        <p:grpSp>
          <p:nvGrpSpPr>
            <p:cNvPr name="Group 7" id="7"/>
            <p:cNvGrpSpPr/>
            <p:nvPr/>
          </p:nvGrpSpPr>
          <p:grpSpPr>
            <a:xfrm rot="0">
              <a:off x="0" y="0"/>
              <a:ext cx="21624848" cy="7497022"/>
              <a:chOff x="0" y="0"/>
              <a:chExt cx="5276711" cy="1829359"/>
            </a:xfrm>
          </p:grpSpPr>
          <p:sp>
            <p:nvSpPr>
              <p:cNvPr name="Freeform 8" id="8"/>
              <p:cNvSpPr/>
              <p:nvPr/>
            </p:nvSpPr>
            <p:spPr>
              <a:xfrm flipH="false" flipV="false" rot="0">
                <a:off x="0" y="0"/>
                <a:ext cx="5276711" cy="1829359"/>
              </a:xfrm>
              <a:custGeom>
                <a:avLst/>
                <a:gdLst/>
                <a:ahLst/>
                <a:cxnLst/>
                <a:rect r="r" b="b" t="t" l="l"/>
                <a:pathLst>
                  <a:path h="1829359" w="5276711">
                    <a:moveTo>
                      <a:pt x="0" y="0"/>
                    </a:moveTo>
                    <a:lnTo>
                      <a:pt x="5276711" y="0"/>
                    </a:lnTo>
                    <a:lnTo>
                      <a:pt x="5276711" y="1829359"/>
                    </a:lnTo>
                    <a:lnTo>
                      <a:pt x="0" y="1829359"/>
                    </a:lnTo>
                    <a:close/>
                  </a:path>
                </a:pathLst>
              </a:custGeom>
              <a:solidFill>
                <a:srgbClr val="000000">
                  <a:alpha val="0"/>
                </a:srgbClr>
              </a:solidFill>
              <a:ln w="38100" cap="sq">
                <a:solidFill>
                  <a:srgbClr val="000000"/>
                </a:solidFill>
                <a:prstDash val="solid"/>
                <a:miter/>
              </a:ln>
            </p:spPr>
          </p:sp>
          <p:sp>
            <p:nvSpPr>
              <p:cNvPr name="TextBox 9" id="9"/>
              <p:cNvSpPr txBox="true"/>
              <p:nvPr/>
            </p:nvSpPr>
            <p:spPr>
              <a:xfrm>
                <a:off x="0" y="-38100"/>
                <a:ext cx="5276711" cy="1867459"/>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710090" y="108807"/>
              <a:ext cx="20204668" cy="7388215"/>
            </a:xfrm>
            <a:prstGeom prst="rect">
              <a:avLst/>
            </a:prstGeom>
          </p:spPr>
          <p:txBody>
            <a:bodyPr anchor="t" rtlCol="false" tIns="0" lIns="0" bIns="0" rIns="0">
              <a:spAutoFit/>
            </a:bodyPr>
            <a:lstStyle/>
            <a:p>
              <a:pPr algn="just">
                <a:lnSpc>
                  <a:spcPts val="4458"/>
                </a:lnSpc>
              </a:pPr>
              <a:r>
                <a:rPr lang="en-US" sz="2371" b="true">
                  <a:solidFill>
                    <a:srgbClr val="067BFF"/>
                  </a:solidFill>
                  <a:latin typeface="Anca Coder Bold"/>
                  <a:ea typeface="Anca Coder Bold"/>
                  <a:cs typeface="Anca Coder Bold"/>
                  <a:sym typeface="Anca Coder Bold"/>
                </a:rPr>
                <a:t>if </a:t>
              </a:r>
              <a:r>
                <a:rPr lang="en-US" sz="2371" b="true">
                  <a:solidFill>
                    <a:srgbClr val="1F1F1F"/>
                  </a:solidFill>
                  <a:latin typeface="Anca Coder Bold"/>
                  <a:ea typeface="Anca Coder Bold"/>
                  <a:cs typeface="Anca Coder Bold"/>
                  <a:sym typeface="Anca Coder Bold"/>
                </a:rPr>
                <a:t>(!validPattern.</a:t>
              </a:r>
              <a:r>
                <a:rPr lang="en-US" sz="2371" b="true">
                  <a:solidFill>
                    <a:srgbClr val="FF3131"/>
                  </a:solidFill>
                  <a:latin typeface="Anca Coder Bold"/>
                  <a:ea typeface="Anca Coder Bold"/>
                  <a:cs typeface="Anca Coder Bold"/>
                  <a:sym typeface="Anca Coder Bold"/>
                </a:rPr>
                <a:t>test</a:t>
              </a:r>
              <a:r>
                <a:rPr lang="en-US" sz="2371" b="true">
                  <a:solidFill>
                    <a:srgbClr val="1F1F1F"/>
                  </a:solidFill>
                  <a:latin typeface="Anca Coder Bold"/>
                  <a:ea typeface="Anca Coder Bold"/>
                  <a:cs typeface="Anca Coder Bold"/>
                  <a:sym typeface="Anca Coder Bold"/>
                </a:rPr>
                <a:t>(x)) {</a:t>
              </a:r>
            </a:p>
            <a:p>
              <a:pPr algn="just">
                <a:lnSpc>
                  <a:spcPts val="4458"/>
                </a:lnSpc>
              </a:pPr>
              <a:r>
                <a:rPr lang="en-US" sz="2371" b="true">
                  <a:solidFill>
                    <a:srgbClr val="1F1F1F"/>
                  </a:solidFill>
                  <a:latin typeface="Anca Coder Bold"/>
                  <a:ea typeface="Anca Coder Bold"/>
                  <a:cs typeface="Anca Coder Bold"/>
                  <a:sym typeface="Anca Coder Bold"/>
                </a:rPr>
                <a:t>    </a:t>
              </a:r>
              <a:r>
                <a:rPr lang="en-US" sz="2371" b="true">
                  <a:solidFill>
                    <a:srgbClr val="067BFF"/>
                  </a:solidFill>
                  <a:latin typeface="Anca Coder Bold"/>
                  <a:ea typeface="Anca Coder Bold"/>
                  <a:cs typeface="Anca Coder Bold"/>
                  <a:sym typeface="Anca Coder Bold"/>
                </a:rPr>
                <a:t>if </a:t>
              </a:r>
              <a:r>
                <a:rPr lang="en-US" sz="2371" b="true">
                  <a:solidFill>
                    <a:srgbClr val="1F1F1F"/>
                  </a:solidFill>
                  <a:latin typeface="Anca Coder Bold"/>
                  <a:ea typeface="Anca Coder Bold"/>
                  <a:cs typeface="Anca Coder Bold"/>
                  <a:sym typeface="Anca Coder Bold"/>
                </a:rPr>
                <a:t>(id === </a:t>
              </a:r>
              <a:r>
                <a:rPr lang="en-US" sz="2371" b="true">
                  <a:solidFill>
                    <a:srgbClr val="00BF63"/>
                  </a:solidFill>
                  <a:latin typeface="Anca Coder Bold"/>
                  <a:ea typeface="Anca Coder Bold"/>
                  <a:cs typeface="Anca Coder Bold"/>
                  <a:sym typeface="Anca Coder Bold"/>
                </a:rPr>
                <a:t>"txtMa"</a:t>
              </a:r>
              <a:r>
                <a:rPr lang="en-US" sz="2371" b="true">
                  <a:solidFill>
                    <a:srgbClr val="1F1F1F"/>
                  </a:solidFill>
                  <a:latin typeface="Anca Coder Bold"/>
                  <a:ea typeface="Anca Coder Bold"/>
                  <a:cs typeface="Anca Coder Bold"/>
                  <a:sym typeface="Anca Coder Bold"/>
                </a:rPr>
                <a:t>) {</a:t>
              </a:r>
            </a:p>
            <a:p>
              <a:pPr algn="just">
                <a:lnSpc>
                  <a:spcPts val="4458"/>
                </a:lnSpc>
              </a:pPr>
              <a:r>
                <a:rPr lang="en-US" sz="2371" b="true">
                  <a:solidFill>
                    <a:srgbClr val="1F1F1F"/>
                  </a:solidFill>
                  <a:latin typeface="Anca Coder Bold"/>
                  <a:ea typeface="Anca Coder Bold"/>
                  <a:cs typeface="Anca Coder Bold"/>
                  <a:sym typeface="Anca Coder Bold"/>
                </a:rPr>
                <a:t>        </a:t>
              </a:r>
              <a:r>
                <a:rPr lang="en-US" sz="2371" b="true">
                  <a:solidFill>
                    <a:srgbClr val="E74182"/>
                  </a:solidFill>
                  <a:latin typeface="Anca Coder Bold"/>
                  <a:ea typeface="Anca Coder Bold"/>
                  <a:cs typeface="Anca Coder Bold"/>
                  <a:sym typeface="Anca Coder Bold"/>
                </a:rPr>
                <a:t>this</a:t>
              </a:r>
              <a:r>
                <a:rPr lang="en-US" sz="2371" b="true">
                  <a:solidFill>
                    <a:srgbClr val="1F1F1F"/>
                  </a:solidFill>
                  <a:latin typeface="Anca Coder Bold"/>
                  <a:ea typeface="Anca Coder Bold"/>
                  <a:cs typeface="Anca Coder Bold"/>
                  <a:sym typeface="Anca Coder Bold"/>
                </a:rPr>
                <a:t>.value = x.</a:t>
              </a:r>
              <a:r>
                <a:rPr lang="en-US" sz="2371" b="true">
                  <a:solidFill>
                    <a:srgbClr val="FF3131"/>
                  </a:solidFill>
                  <a:latin typeface="Anca Coder Bold"/>
                  <a:ea typeface="Anca Coder Bold"/>
                  <a:cs typeface="Anca Coder Bold"/>
                  <a:sym typeface="Anca Coder Bold"/>
                </a:rPr>
                <a:t>replace</a:t>
              </a:r>
              <a:r>
                <a:rPr lang="en-US" sz="2371" b="true">
                  <a:solidFill>
                    <a:srgbClr val="1F1F1F"/>
                  </a:solidFill>
                  <a:latin typeface="Anca Coder Bold"/>
                  <a:ea typeface="Anca Coder Bold"/>
                  <a:cs typeface="Anca Coder Bold"/>
                  <a:sym typeface="Anca Coder Bold"/>
                </a:rPr>
                <a:t>(</a:t>
              </a:r>
              <a:r>
                <a:rPr lang="en-US" sz="2371" b="true">
                  <a:solidFill>
                    <a:srgbClr val="00BF63"/>
                  </a:solidFill>
                  <a:latin typeface="Anca Coder Bold"/>
                  <a:ea typeface="Anca Coder Bold"/>
                  <a:cs typeface="Anca Coder Bold"/>
                  <a:sym typeface="Anca Coder Bold"/>
                </a:rPr>
                <a:t>/[^0-9]/g, ''</a:t>
              </a:r>
              <a:r>
                <a:rPr lang="en-US" sz="2371" b="true">
                  <a:solidFill>
                    <a:srgbClr val="1F1F1F"/>
                  </a:solidFill>
                  <a:latin typeface="Anca Coder Bold"/>
                  <a:ea typeface="Anca Coder Bold"/>
                  <a:cs typeface="Anca Coder Bold"/>
                  <a:sym typeface="Anca Coder Bold"/>
                </a:rPr>
                <a:t>);</a:t>
              </a:r>
            </a:p>
            <a:p>
              <a:pPr algn="just">
                <a:lnSpc>
                  <a:spcPts val="4458"/>
                </a:lnSpc>
              </a:pPr>
              <a:r>
                <a:rPr lang="en-US" sz="2371" b="true">
                  <a:solidFill>
                    <a:srgbClr val="1F1F1F"/>
                  </a:solidFill>
                  <a:latin typeface="Anca Coder Bold"/>
                  <a:ea typeface="Anca Coder Bold"/>
                  <a:cs typeface="Anca Coder Bold"/>
                  <a:sym typeface="Anca Coder Bold"/>
                </a:rPr>
                <a:t>        </a:t>
              </a:r>
              <a:r>
                <a:rPr lang="en-US" sz="2371" b="true">
                  <a:solidFill>
                    <a:srgbClr val="FF3131"/>
                  </a:solidFill>
                  <a:latin typeface="Anca Coder Bold"/>
                  <a:ea typeface="Anca Coder Bold"/>
                  <a:cs typeface="Anca Coder Bold"/>
                  <a:sym typeface="Anca Coder Bold"/>
                </a:rPr>
                <a:t>showAlert</a:t>
              </a:r>
              <a:r>
                <a:rPr lang="en-US" sz="2371" b="true">
                  <a:solidFill>
                    <a:srgbClr val="1F1F1F"/>
                  </a:solidFill>
                  <a:latin typeface="Anca Coder Bold"/>
                  <a:ea typeface="Anca Coder Bold"/>
                  <a:cs typeface="Anca Coder Bold"/>
                  <a:sym typeface="Anca Coder Bold"/>
                </a:rPr>
                <a:t>(</a:t>
              </a:r>
              <a:r>
                <a:rPr lang="en-US" sz="2371" b="true">
                  <a:solidFill>
                    <a:srgbClr val="00BF63"/>
                  </a:solidFill>
                  <a:latin typeface="Anca Coder Bold"/>
                  <a:ea typeface="Anca Coder Bold"/>
                  <a:cs typeface="Anca Coder Bold"/>
                  <a:sym typeface="Anca Coder Bold"/>
                </a:rPr>
                <a:t>"Mã sinh viên chỉ được nhập số!", "danger"</a:t>
              </a:r>
              <a:r>
                <a:rPr lang="en-US" sz="2371" b="true">
                  <a:solidFill>
                    <a:srgbClr val="1F1F1F"/>
                  </a:solidFill>
                  <a:latin typeface="Anca Coder Bold"/>
                  <a:ea typeface="Anca Coder Bold"/>
                  <a:cs typeface="Anca Coder Bold"/>
                  <a:sym typeface="Anca Coder Bold"/>
                </a:rPr>
                <a:t>);</a:t>
              </a:r>
            </a:p>
            <a:p>
              <a:pPr algn="just">
                <a:lnSpc>
                  <a:spcPts val="4458"/>
                </a:lnSpc>
              </a:pPr>
              <a:r>
                <a:rPr lang="en-US" sz="2371" b="true">
                  <a:solidFill>
                    <a:srgbClr val="1F1F1F"/>
                  </a:solidFill>
                  <a:latin typeface="Anca Coder Bold"/>
                  <a:ea typeface="Anca Coder Bold"/>
                  <a:cs typeface="Anca Coder Bold"/>
                  <a:sym typeface="Anca Coder Bold"/>
                </a:rPr>
                <a:t>    } </a:t>
              </a:r>
              <a:r>
                <a:rPr lang="en-US" sz="2371" b="true">
                  <a:solidFill>
                    <a:srgbClr val="067BFF"/>
                  </a:solidFill>
                  <a:latin typeface="Anca Coder Bold"/>
                  <a:ea typeface="Anca Coder Bold"/>
                  <a:cs typeface="Anca Coder Bold"/>
                  <a:sym typeface="Anca Coder Bold"/>
                </a:rPr>
                <a:t>else </a:t>
              </a:r>
              <a:r>
                <a:rPr lang="en-US" sz="2371" b="true">
                  <a:solidFill>
                    <a:srgbClr val="1F1F1F"/>
                  </a:solidFill>
                  <a:latin typeface="Anca Coder Bold"/>
                  <a:ea typeface="Anca Coder Bold"/>
                  <a:cs typeface="Anca Coder Bold"/>
                  <a:sym typeface="Anca Coder Bold"/>
                </a:rPr>
                <a:t>{</a:t>
              </a:r>
            </a:p>
            <a:p>
              <a:pPr algn="just">
                <a:lnSpc>
                  <a:spcPts val="4458"/>
                </a:lnSpc>
              </a:pPr>
              <a:r>
                <a:rPr lang="en-US" sz="2371" b="true">
                  <a:solidFill>
                    <a:srgbClr val="1F1F1F"/>
                  </a:solidFill>
                  <a:latin typeface="Anca Coder Bold"/>
                  <a:ea typeface="Anca Coder Bold"/>
                  <a:cs typeface="Anca Coder Bold"/>
                  <a:sym typeface="Anca Coder Bold"/>
                </a:rPr>
                <a:t> </a:t>
              </a:r>
              <a:r>
                <a:rPr lang="en-US" sz="2371" b="true">
                  <a:solidFill>
                    <a:srgbClr val="E74182"/>
                  </a:solidFill>
                  <a:latin typeface="Anca Coder Bold"/>
                  <a:ea typeface="Anca Coder Bold"/>
                  <a:cs typeface="Anca Coder Bold"/>
                  <a:sym typeface="Anca Coder Bold"/>
                </a:rPr>
                <a:t>this</a:t>
              </a:r>
              <a:r>
                <a:rPr lang="en-US" sz="2371" b="true">
                  <a:solidFill>
                    <a:srgbClr val="1F1F1F"/>
                  </a:solidFill>
                  <a:latin typeface="Anca Coder Bold"/>
                  <a:ea typeface="Anca Coder Bold"/>
                  <a:cs typeface="Anca Coder Bold"/>
                  <a:sym typeface="Anca Coder Bold"/>
                </a:rPr>
                <a:t>.value = x.</a:t>
              </a:r>
              <a:r>
                <a:rPr lang="en-US" sz="2371" b="true">
                  <a:solidFill>
                    <a:srgbClr val="FF3131"/>
                  </a:solidFill>
                  <a:latin typeface="Anca Coder Bold"/>
                  <a:ea typeface="Anca Coder Bold"/>
                  <a:cs typeface="Anca Coder Bold"/>
                  <a:sym typeface="Anca Coder Bold"/>
                </a:rPr>
                <a:t>replace</a:t>
              </a:r>
              <a:r>
                <a:rPr lang="en-US" sz="2371" b="true">
                  <a:solidFill>
                    <a:srgbClr val="1F1F1F"/>
                  </a:solidFill>
                  <a:latin typeface="Anca Coder Bold"/>
                  <a:ea typeface="Anca Coder Bold"/>
                  <a:cs typeface="Anca Coder Bold"/>
                  <a:sym typeface="Anca Coder Bold"/>
                </a:rPr>
                <a:t>(</a:t>
              </a:r>
              <a:r>
                <a:rPr lang="en-US" sz="2371" b="true">
                  <a:solidFill>
                    <a:srgbClr val="00BF63"/>
                  </a:solidFill>
                  <a:latin typeface="Anca Coder Bold"/>
                  <a:ea typeface="Anca Coder Bold"/>
                  <a:cs typeface="Anca Coder Bold"/>
                  <a:sym typeface="Anca Coder Bold"/>
                </a:rPr>
                <a:t>/[^a-zA-ZĐàáạảãâầấậẩẫêềếệểễôồốộổỗơờớợởỡưừứựửữ\s]/g, ''</a:t>
              </a:r>
              <a:r>
                <a:rPr lang="en-US" sz="2371" b="true">
                  <a:solidFill>
                    <a:srgbClr val="1F1F1F"/>
                  </a:solidFill>
                  <a:latin typeface="Anca Coder Bold"/>
                  <a:ea typeface="Anca Coder Bold"/>
                  <a:cs typeface="Anca Coder Bold"/>
                  <a:sym typeface="Anca Coder Bold"/>
                </a:rPr>
                <a:t>);</a:t>
              </a:r>
            </a:p>
            <a:p>
              <a:pPr algn="just">
                <a:lnSpc>
                  <a:spcPts val="4458"/>
                </a:lnSpc>
              </a:pPr>
              <a:r>
                <a:rPr lang="en-US" sz="2371" b="true">
                  <a:solidFill>
                    <a:srgbClr val="1F1F1F"/>
                  </a:solidFill>
                  <a:latin typeface="Anca Coder Bold"/>
                  <a:ea typeface="Anca Coder Bold"/>
                  <a:cs typeface="Anca Coder Bold"/>
                  <a:sym typeface="Anca Coder Bold"/>
                </a:rPr>
                <a:t> </a:t>
              </a:r>
              <a:r>
                <a:rPr lang="en-US" sz="2371" b="true">
                  <a:solidFill>
                    <a:srgbClr val="FF3131"/>
                  </a:solidFill>
                  <a:latin typeface="Anca Coder Bold"/>
                  <a:ea typeface="Anca Coder Bold"/>
                  <a:cs typeface="Anca Coder Bold"/>
                  <a:sym typeface="Anca Coder Bold"/>
                </a:rPr>
                <a:t>showAlert</a:t>
              </a:r>
              <a:r>
                <a:rPr lang="en-US" sz="2371" b="true">
                  <a:solidFill>
                    <a:srgbClr val="1F1F1F"/>
                  </a:solidFill>
                  <a:latin typeface="Anca Coder Bold"/>
                  <a:ea typeface="Anca Coder Bold"/>
                  <a:cs typeface="Anca Coder Bold"/>
                  <a:sym typeface="Anca Coder Bold"/>
                </a:rPr>
                <a:t>(</a:t>
              </a:r>
              <a:r>
                <a:rPr lang="en-US" sz="2371" b="true">
                  <a:solidFill>
                    <a:srgbClr val="00BF63"/>
                  </a:solidFill>
                  <a:latin typeface="Anca Coder Bold"/>
                  <a:ea typeface="Anca Coder Bold"/>
                  <a:cs typeface="Anca Coder Bold"/>
                  <a:sym typeface="Anca Coder Bold"/>
                </a:rPr>
                <a:t>"Tên và họ lót không được chứa số hoặc ký tự không hợp lệ!", "danger"</a:t>
              </a:r>
              <a:r>
                <a:rPr lang="en-US" sz="2371" b="true">
                  <a:solidFill>
                    <a:srgbClr val="1F1F1F"/>
                  </a:solidFill>
                  <a:latin typeface="Anca Coder Bold"/>
                  <a:ea typeface="Anca Coder Bold"/>
                  <a:cs typeface="Anca Coder Bold"/>
                  <a:sym typeface="Anca Coder Bold"/>
                </a:rPr>
                <a:t>);</a:t>
              </a:r>
            </a:p>
            <a:p>
              <a:pPr algn="just">
                <a:lnSpc>
                  <a:spcPts val="4458"/>
                </a:lnSpc>
              </a:pPr>
              <a:r>
                <a:rPr lang="en-US" sz="2371" b="true">
                  <a:solidFill>
                    <a:srgbClr val="1F1F1F"/>
                  </a:solidFill>
                  <a:latin typeface="Anca Coder Bold"/>
                  <a:ea typeface="Anca Coder Bold"/>
                  <a:cs typeface="Anca Coder Bold"/>
                  <a:sym typeface="Anca Coder Bold"/>
                </a:rPr>
                <a:t>    }</a:t>
              </a:r>
            </a:p>
            <a:p>
              <a:pPr algn="just">
                <a:lnSpc>
                  <a:spcPts val="4458"/>
                </a:lnSpc>
              </a:pPr>
              <a:r>
                <a:rPr lang="en-US" sz="2371" b="true">
                  <a:solidFill>
                    <a:srgbClr val="1F1F1F"/>
                  </a:solidFill>
                  <a:latin typeface="Anca Coder Bold"/>
                  <a:ea typeface="Anca Coder Bold"/>
                  <a:cs typeface="Anca Coder Bold"/>
                  <a:sym typeface="Anca Coder Bold"/>
                </a:rPr>
                <a:t>}</a:t>
              </a:r>
            </a:p>
            <a:p>
              <a:pPr algn="just">
                <a:lnSpc>
                  <a:spcPts val="4306"/>
                </a:lnSpc>
              </a:pPr>
            </a:p>
          </p:txBody>
        </p:sp>
      </p:grpSp>
      <p:sp>
        <p:nvSpPr>
          <p:cNvPr name="TextBox 11" id="11"/>
          <p:cNvSpPr txBox="true"/>
          <p:nvPr/>
        </p:nvSpPr>
        <p:spPr>
          <a:xfrm rot="0">
            <a:off x="514350" y="7423492"/>
            <a:ext cx="17259300" cy="2611754"/>
          </a:xfrm>
          <a:prstGeom prst="rect">
            <a:avLst/>
          </a:prstGeom>
        </p:spPr>
        <p:txBody>
          <a:bodyPr anchor="t" rtlCol="false" tIns="0" lIns="0" bIns="0" rIns="0">
            <a:spAutoFit/>
          </a:bodyPr>
          <a:lstStyle/>
          <a:p>
            <a:pPr algn="just">
              <a:lnSpc>
                <a:spcPts val="5310"/>
              </a:lnSpc>
            </a:pPr>
            <a:r>
              <a:rPr lang="en-US" sz="3000">
                <a:solidFill>
                  <a:srgbClr val="000000"/>
                </a:solidFill>
                <a:latin typeface="Arial Unicode"/>
                <a:ea typeface="Arial Unicode"/>
                <a:cs typeface="Arial Unicode"/>
                <a:sym typeface="Arial Unicode"/>
              </a:rPr>
              <a:t>Đoạn code này kiểm tra xem giá trị người dùng nhập vào có hợp lệ hay không dựa trên mẫu định nghĩa trước đó. Nếu không hợp lệ, phương thức </a:t>
            </a:r>
            <a:r>
              <a:rPr lang="en-US" sz="3000">
                <a:solidFill>
                  <a:srgbClr val="FF3131"/>
                </a:solidFill>
                <a:latin typeface="Arial Unicode"/>
                <a:ea typeface="Arial Unicode"/>
                <a:cs typeface="Arial Unicode"/>
                <a:sym typeface="Arial Unicode"/>
              </a:rPr>
              <a:t>replace</a:t>
            </a:r>
            <a:r>
              <a:rPr lang="en-US" sz="3000">
                <a:solidFill>
                  <a:srgbClr val="000000"/>
                </a:solidFill>
                <a:latin typeface="Arial Unicode"/>
                <a:ea typeface="Arial Unicode"/>
                <a:cs typeface="Arial Unicode"/>
                <a:sym typeface="Arial Unicode"/>
              </a:rPr>
              <a:t> sẽ thay thế giá trị không hợp lệ thành khoảng trống đồng thời thông báo cho người dùng biết về lỗi nhập liệu. Điều này giúp cải thiện trải nghiệm người dùng bằng cách cung cấp phản hồi ngay lập tức và đảm bảo dữ liệu đầu vào là chính xác.</a:t>
            </a:r>
          </a:p>
        </p:txBody>
      </p:sp>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6989" y="-4837704"/>
            <a:ext cx="20738508" cy="15990601"/>
          </a:xfrm>
          <a:custGeom>
            <a:avLst/>
            <a:gdLst/>
            <a:ahLst/>
            <a:cxnLst/>
            <a:rect r="r" b="b" t="t" l="l"/>
            <a:pathLst>
              <a:path h="15990601" w="20738508">
                <a:moveTo>
                  <a:pt x="0" y="0"/>
                </a:moveTo>
                <a:lnTo>
                  <a:pt x="20738508" y="0"/>
                </a:lnTo>
                <a:lnTo>
                  <a:pt x="20738508" y="15990601"/>
                </a:lnTo>
                <a:lnTo>
                  <a:pt x="0" y="15990601"/>
                </a:lnTo>
                <a:lnTo>
                  <a:pt x="0" y="0"/>
                </a:lnTo>
                <a:close/>
              </a:path>
            </a:pathLst>
          </a:custGeom>
          <a:blipFill>
            <a:blip r:embed="rId2"/>
            <a:stretch>
              <a:fillRect l="0" t="-14845" r="0" b="-14845"/>
            </a:stretch>
          </a:blipFill>
        </p:spPr>
      </p:sp>
      <p:sp>
        <p:nvSpPr>
          <p:cNvPr name="Freeform 3" id="3"/>
          <p:cNvSpPr/>
          <p:nvPr/>
        </p:nvSpPr>
        <p:spPr>
          <a:xfrm flipH="false" flipV="false" rot="0">
            <a:off x="15132526" y="1016348"/>
            <a:ext cx="2520315" cy="8229600"/>
          </a:xfrm>
          <a:custGeom>
            <a:avLst/>
            <a:gdLst/>
            <a:ahLst/>
            <a:cxnLst/>
            <a:rect r="r" b="b" t="t" l="l"/>
            <a:pathLst>
              <a:path h="8229600" w="2520315">
                <a:moveTo>
                  <a:pt x="0" y="0"/>
                </a:moveTo>
                <a:lnTo>
                  <a:pt x="2520315" y="0"/>
                </a:lnTo>
                <a:lnTo>
                  <a:pt x="2520315"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0">
            <a:off x="735169" y="2008419"/>
            <a:ext cx="12725422" cy="6270163"/>
          </a:xfrm>
          <a:custGeom>
            <a:avLst/>
            <a:gdLst/>
            <a:ahLst/>
            <a:cxnLst/>
            <a:rect r="r" b="b" t="t" l="l"/>
            <a:pathLst>
              <a:path h="6270163" w="12725422">
                <a:moveTo>
                  <a:pt x="0" y="0"/>
                </a:moveTo>
                <a:lnTo>
                  <a:pt x="12725423" y="0"/>
                </a:lnTo>
                <a:lnTo>
                  <a:pt x="12725423" y="6270162"/>
                </a:lnTo>
                <a:lnTo>
                  <a:pt x="0" y="6270162"/>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6221785" y="269401"/>
            <a:ext cx="5844431" cy="1061878"/>
          </a:xfrm>
          <a:prstGeom prst="rect">
            <a:avLst/>
          </a:prstGeom>
        </p:spPr>
        <p:txBody>
          <a:bodyPr anchor="t" rtlCol="false" tIns="0" lIns="0" bIns="0" rIns="0">
            <a:spAutoFit/>
          </a:bodyPr>
          <a:lstStyle/>
          <a:p>
            <a:pPr algn="ctr">
              <a:lnSpc>
                <a:spcPts val="8468"/>
              </a:lnSpc>
            </a:pPr>
            <a:r>
              <a:rPr lang="en-US" b="true" sz="6775" spc="-135">
                <a:solidFill>
                  <a:srgbClr val="FFDF5E"/>
                </a:solidFill>
                <a:latin typeface="Cabin Bold"/>
                <a:ea typeface="Cabin Bold"/>
                <a:cs typeface="Cabin Bold"/>
                <a:sym typeface="Cabin Bold"/>
              </a:rPr>
              <a:t>SEESION</a:t>
            </a:r>
          </a:p>
        </p:txBody>
      </p:sp>
      <p:sp>
        <p:nvSpPr>
          <p:cNvPr name="TextBox 6" id="6"/>
          <p:cNvSpPr txBox="true"/>
          <p:nvPr/>
        </p:nvSpPr>
        <p:spPr>
          <a:xfrm rot="0">
            <a:off x="514350" y="2221197"/>
            <a:ext cx="17259300" cy="6588762"/>
          </a:xfrm>
          <a:prstGeom prst="rect">
            <a:avLst/>
          </a:prstGeom>
        </p:spPr>
        <p:txBody>
          <a:bodyPr anchor="t" rtlCol="false" tIns="0" lIns="0" bIns="0" rIns="0">
            <a:spAutoFit/>
          </a:bodyPr>
          <a:lstStyle/>
          <a:p>
            <a:pPr algn="just">
              <a:lnSpc>
                <a:spcPts val="7519"/>
              </a:lnSpc>
            </a:pPr>
            <a:r>
              <a:rPr lang="en-US" sz="3999">
                <a:solidFill>
                  <a:srgbClr val="000000"/>
                </a:solidFill>
                <a:latin typeface="Arial Unicode"/>
                <a:ea typeface="Arial Unicode"/>
                <a:cs typeface="Arial Unicode"/>
                <a:sym typeface="Arial Unicode"/>
              </a:rPr>
              <a:t>  - Khi bạn làm việc với một ứng dụng, bạn mở ứng dụng đó, thực hiện một số thay đổi, rồi đóng lại. Máy tính biết bạn là ai. Nó biết khi nào bạn khởi động ứng dụng và khi nào bạn kết thúc. </a:t>
            </a:r>
          </a:p>
          <a:p>
            <a:pPr algn="just">
              <a:lnSpc>
                <a:spcPts val="7519"/>
              </a:lnSpc>
            </a:pPr>
            <a:r>
              <a:rPr lang="en-US" sz="3999">
                <a:solidFill>
                  <a:srgbClr val="000000"/>
                </a:solidFill>
                <a:latin typeface="Arial Unicode"/>
                <a:ea typeface="Arial Unicode"/>
                <a:cs typeface="Arial Unicode"/>
                <a:sym typeface="Arial Unicode"/>
              </a:rPr>
              <a:t>  - Nhưng trên internet, máy chủ web thì không. Biến session giải quyết vấn đề này bằng cách lưu trữ thông tin người dùng để sử dụng trên nhiều trang (ví dụ: tên người dùng, màu yêu thích, v.v.).</a:t>
            </a:r>
          </a:p>
          <a:p>
            <a:pPr algn="just">
              <a:lnSpc>
                <a:spcPts val="7519"/>
              </a:lnSpc>
            </a:pPr>
          </a:p>
        </p:txBody>
      </p:sp>
    </p:spTree>
  </p:cSld>
  <p:clrMapOvr>
    <a:masterClrMapping/>
  </p:clrMapOvr>
</p:sld>
</file>

<file path=ppt/slides/slide4.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6221785" y="269401"/>
            <a:ext cx="5844431" cy="1061878"/>
          </a:xfrm>
          <a:prstGeom prst="rect">
            <a:avLst/>
          </a:prstGeom>
        </p:spPr>
        <p:txBody>
          <a:bodyPr anchor="t" rtlCol="false" tIns="0" lIns="0" bIns="0" rIns="0">
            <a:spAutoFit/>
          </a:bodyPr>
          <a:lstStyle/>
          <a:p>
            <a:pPr algn="ctr">
              <a:lnSpc>
                <a:spcPts val="8468"/>
              </a:lnSpc>
            </a:pPr>
            <a:r>
              <a:rPr lang="en-US" b="true" sz="6775" spc="-135">
                <a:solidFill>
                  <a:srgbClr val="FFDF5E"/>
                </a:solidFill>
                <a:latin typeface="Cabin Bold"/>
                <a:ea typeface="Cabin Bold"/>
                <a:cs typeface="Cabin Bold"/>
                <a:sym typeface="Cabin Bold"/>
              </a:rPr>
              <a:t>SEESION</a:t>
            </a:r>
          </a:p>
        </p:txBody>
      </p:sp>
      <p:sp>
        <p:nvSpPr>
          <p:cNvPr name="TextBox 6" id="6"/>
          <p:cNvSpPr txBox="true"/>
          <p:nvPr/>
        </p:nvSpPr>
        <p:spPr>
          <a:xfrm rot="0">
            <a:off x="514350" y="2148231"/>
            <a:ext cx="17259300" cy="6588762"/>
          </a:xfrm>
          <a:prstGeom prst="rect">
            <a:avLst/>
          </a:prstGeom>
        </p:spPr>
        <p:txBody>
          <a:bodyPr anchor="t" rtlCol="false" tIns="0" lIns="0" bIns="0" rIns="0">
            <a:spAutoFit/>
          </a:bodyPr>
          <a:lstStyle/>
          <a:p>
            <a:pPr algn="just">
              <a:lnSpc>
                <a:spcPts val="7519"/>
              </a:lnSpc>
            </a:pPr>
            <a:r>
              <a:rPr lang="en-US" sz="3999">
                <a:solidFill>
                  <a:srgbClr val="000000"/>
                </a:solidFill>
                <a:latin typeface="Arial Unicode"/>
                <a:ea typeface="Arial Unicode"/>
                <a:cs typeface="Arial Unicode"/>
                <a:sym typeface="Arial Unicode"/>
              </a:rPr>
              <a:t>   - Session là cách lưu trữ thông tin (trong các biến) để sử dụng trên nhiều trang, </a:t>
            </a:r>
            <a:r>
              <a:rPr lang="en-US" sz="3999">
                <a:solidFill>
                  <a:srgbClr val="000000"/>
                </a:solidFill>
                <a:latin typeface="Arial Unicode"/>
                <a:ea typeface="Arial Unicode"/>
                <a:cs typeface="Arial Unicode"/>
                <a:sym typeface="Arial Unicode"/>
              </a:rPr>
              <a:t>thông tin không được lưu trữ trên máy tính của người dùng.</a:t>
            </a:r>
          </a:p>
          <a:p>
            <a:pPr algn="just">
              <a:lnSpc>
                <a:spcPts val="7519"/>
              </a:lnSpc>
            </a:pPr>
            <a:r>
              <a:rPr lang="en-US" sz="3999">
                <a:solidFill>
                  <a:srgbClr val="000000"/>
                </a:solidFill>
                <a:latin typeface="Arial Unicode"/>
                <a:ea typeface="Arial Unicode"/>
                <a:cs typeface="Arial Unicode"/>
                <a:sym typeface="Arial Unicode"/>
              </a:rPr>
              <a:t>Lưu ý rằng các biến sesson không được truyền riêng lẻ tới từng trang mới mà chúng được lấy từ phiên mà chúng ta mở ở đầu mỗi trang session_start().</a:t>
            </a:r>
          </a:p>
          <a:p>
            <a:pPr algn="just">
              <a:lnSpc>
                <a:spcPts val="7519"/>
              </a:lnSpc>
            </a:pPr>
          </a:p>
          <a:p>
            <a:pPr algn="just">
              <a:lnSpc>
                <a:spcPts val="7519"/>
              </a:lnSpc>
            </a:pPr>
          </a:p>
        </p:txBody>
      </p:sp>
      <p:grpSp>
        <p:nvGrpSpPr>
          <p:cNvPr name="Group 7" id="7"/>
          <p:cNvGrpSpPr/>
          <p:nvPr/>
        </p:nvGrpSpPr>
        <p:grpSpPr>
          <a:xfrm rot="0">
            <a:off x="1160077" y="7625255"/>
            <a:ext cx="15967845" cy="2223474"/>
            <a:chOff x="0" y="0"/>
            <a:chExt cx="21290460" cy="2964633"/>
          </a:xfrm>
        </p:grpSpPr>
        <p:grpSp>
          <p:nvGrpSpPr>
            <p:cNvPr name="Group 8" id="8"/>
            <p:cNvGrpSpPr/>
            <p:nvPr/>
          </p:nvGrpSpPr>
          <p:grpSpPr>
            <a:xfrm rot="0">
              <a:off x="0" y="0"/>
              <a:ext cx="21290460" cy="2420952"/>
              <a:chOff x="0" y="0"/>
              <a:chExt cx="4205523" cy="478213"/>
            </a:xfrm>
          </p:grpSpPr>
          <p:sp>
            <p:nvSpPr>
              <p:cNvPr name="Freeform 9" id="9"/>
              <p:cNvSpPr/>
              <p:nvPr/>
            </p:nvSpPr>
            <p:spPr>
              <a:xfrm flipH="false" flipV="false" rot="0">
                <a:off x="0" y="0"/>
                <a:ext cx="4205523" cy="478213"/>
              </a:xfrm>
              <a:custGeom>
                <a:avLst/>
                <a:gdLst/>
                <a:ahLst/>
                <a:cxnLst/>
                <a:rect r="r" b="b" t="t" l="l"/>
                <a:pathLst>
                  <a:path h="478213" w="4205523">
                    <a:moveTo>
                      <a:pt x="0" y="0"/>
                    </a:moveTo>
                    <a:lnTo>
                      <a:pt x="4205523" y="0"/>
                    </a:lnTo>
                    <a:lnTo>
                      <a:pt x="4205523" y="478213"/>
                    </a:lnTo>
                    <a:lnTo>
                      <a:pt x="0" y="478213"/>
                    </a:lnTo>
                    <a:close/>
                  </a:path>
                </a:pathLst>
              </a:custGeom>
              <a:solidFill>
                <a:srgbClr val="000000">
                  <a:alpha val="0"/>
                </a:srgbClr>
              </a:solidFill>
              <a:ln w="38100" cap="sq">
                <a:solidFill>
                  <a:srgbClr val="000000"/>
                </a:solidFill>
                <a:prstDash val="solid"/>
                <a:miter/>
              </a:ln>
            </p:spPr>
          </p:sp>
          <p:sp>
            <p:nvSpPr>
              <p:cNvPr name="TextBox 10" id="10"/>
              <p:cNvSpPr txBox="true"/>
              <p:nvPr/>
            </p:nvSpPr>
            <p:spPr>
              <a:xfrm>
                <a:off x="0" y="-38100"/>
                <a:ext cx="4205523" cy="516313"/>
              </a:xfrm>
              <a:prstGeom prst="rect">
                <a:avLst/>
              </a:prstGeom>
            </p:spPr>
            <p:txBody>
              <a:bodyPr anchor="ctr" rtlCol="false" tIns="50800" lIns="50800" bIns="50800" rIns="50800"/>
              <a:lstStyle/>
              <a:p>
                <a:pPr algn="ctr">
                  <a:lnSpc>
                    <a:spcPts val="2659"/>
                  </a:lnSpc>
                </a:pPr>
              </a:p>
            </p:txBody>
          </p:sp>
        </p:grpSp>
        <p:sp>
          <p:nvSpPr>
            <p:cNvPr name="TextBox 11" id="11"/>
            <p:cNvSpPr txBox="true"/>
            <p:nvPr/>
          </p:nvSpPr>
          <p:spPr>
            <a:xfrm rot="0">
              <a:off x="0" y="608357"/>
              <a:ext cx="19892241" cy="2356275"/>
            </a:xfrm>
            <a:prstGeom prst="rect">
              <a:avLst/>
            </a:prstGeom>
          </p:spPr>
          <p:txBody>
            <a:bodyPr anchor="t" rtlCol="false" tIns="0" lIns="0" bIns="0" rIns="0">
              <a:spAutoFit/>
            </a:bodyPr>
            <a:lstStyle/>
            <a:p>
              <a:pPr algn="just">
                <a:lnSpc>
                  <a:spcPts val="7519"/>
                </a:lnSpc>
              </a:pPr>
              <a:r>
                <a:rPr lang="en-US" sz="3999" b="true">
                  <a:solidFill>
                    <a:srgbClr val="067BFF"/>
                  </a:solidFill>
                  <a:latin typeface="Anca Coder Bold"/>
                  <a:ea typeface="Anca Coder Bold"/>
                  <a:cs typeface="Anca Coder Bold"/>
                  <a:sym typeface="Anca Coder Bold"/>
                </a:rPr>
                <a:t>   session_start();</a:t>
              </a:r>
            </a:p>
            <a:p>
              <a:pPr algn="just">
                <a:lnSpc>
                  <a:spcPts val="7519"/>
                </a:lnSpc>
              </a:pPr>
            </a:p>
          </p:txBody>
        </p:sp>
      </p:grpSp>
    </p:spTree>
  </p:cSld>
  <p:clrMapOvr>
    <a:masterClrMapping/>
  </p:clrMapOvr>
</p:sld>
</file>

<file path=ppt/slides/slide5.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6221785" y="269401"/>
            <a:ext cx="5844431" cy="1061878"/>
          </a:xfrm>
          <a:prstGeom prst="rect">
            <a:avLst/>
          </a:prstGeom>
        </p:spPr>
        <p:txBody>
          <a:bodyPr anchor="t" rtlCol="false" tIns="0" lIns="0" bIns="0" rIns="0">
            <a:spAutoFit/>
          </a:bodyPr>
          <a:lstStyle/>
          <a:p>
            <a:pPr algn="ctr">
              <a:lnSpc>
                <a:spcPts val="8468"/>
              </a:lnSpc>
            </a:pPr>
            <a:r>
              <a:rPr lang="en-US" b="true" sz="6775" spc="-135">
                <a:solidFill>
                  <a:srgbClr val="FFDF5E"/>
                </a:solidFill>
                <a:latin typeface="Cabin Bold"/>
                <a:ea typeface="Cabin Bold"/>
                <a:cs typeface="Cabin Bold"/>
                <a:sym typeface="Cabin Bold"/>
              </a:rPr>
              <a:t>SESSION</a:t>
            </a:r>
          </a:p>
        </p:txBody>
      </p:sp>
      <p:grpSp>
        <p:nvGrpSpPr>
          <p:cNvPr name="Group 6" id="6"/>
          <p:cNvGrpSpPr/>
          <p:nvPr/>
        </p:nvGrpSpPr>
        <p:grpSpPr>
          <a:xfrm rot="0">
            <a:off x="1573712" y="2715961"/>
            <a:ext cx="14629109" cy="3653622"/>
            <a:chOff x="0" y="0"/>
            <a:chExt cx="19505479" cy="4871496"/>
          </a:xfrm>
        </p:grpSpPr>
        <p:grpSp>
          <p:nvGrpSpPr>
            <p:cNvPr name="Group 7" id="7"/>
            <p:cNvGrpSpPr/>
            <p:nvPr/>
          </p:nvGrpSpPr>
          <p:grpSpPr>
            <a:xfrm rot="0">
              <a:off x="0" y="0"/>
              <a:ext cx="19505479" cy="4871496"/>
              <a:chOff x="0" y="0"/>
              <a:chExt cx="3770996" cy="941807"/>
            </a:xfrm>
          </p:grpSpPr>
          <p:sp>
            <p:nvSpPr>
              <p:cNvPr name="Freeform 8" id="8"/>
              <p:cNvSpPr/>
              <p:nvPr/>
            </p:nvSpPr>
            <p:spPr>
              <a:xfrm flipH="false" flipV="false" rot="0">
                <a:off x="0" y="0"/>
                <a:ext cx="3770996" cy="941807"/>
              </a:xfrm>
              <a:custGeom>
                <a:avLst/>
                <a:gdLst/>
                <a:ahLst/>
                <a:cxnLst/>
                <a:rect r="r" b="b" t="t" l="l"/>
                <a:pathLst>
                  <a:path h="941807" w="3770996">
                    <a:moveTo>
                      <a:pt x="0" y="0"/>
                    </a:moveTo>
                    <a:lnTo>
                      <a:pt x="3770996" y="0"/>
                    </a:lnTo>
                    <a:lnTo>
                      <a:pt x="3770996" y="941807"/>
                    </a:lnTo>
                    <a:lnTo>
                      <a:pt x="0" y="941807"/>
                    </a:lnTo>
                    <a:close/>
                  </a:path>
                </a:pathLst>
              </a:custGeom>
              <a:solidFill>
                <a:srgbClr val="000000">
                  <a:alpha val="0"/>
                </a:srgbClr>
              </a:solidFill>
              <a:ln w="38100" cap="sq">
                <a:solidFill>
                  <a:srgbClr val="000000"/>
                </a:solidFill>
                <a:prstDash val="solid"/>
                <a:miter/>
              </a:ln>
            </p:spPr>
          </p:sp>
          <p:sp>
            <p:nvSpPr>
              <p:cNvPr name="TextBox 9" id="9"/>
              <p:cNvSpPr txBox="true"/>
              <p:nvPr/>
            </p:nvSpPr>
            <p:spPr>
              <a:xfrm>
                <a:off x="0" y="-38100"/>
                <a:ext cx="3770996" cy="979907"/>
              </a:xfrm>
              <a:prstGeom prst="rect">
                <a:avLst/>
              </a:prstGeom>
            </p:spPr>
            <p:txBody>
              <a:bodyPr anchor="ctr" rtlCol="false" tIns="50800" lIns="50800" bIns="50800" rIns="50800"/>
              <a:lstStyle/>
              <a:p>
                <a:pPr algn="ctr">
                  <a:lnSpc>
                    <a:spcPts val="2660"/>
                  </a:lnSpc>
                </a:pPr>
              </a:p>
            </p:txBody>
          </p:sp>
        </p:grpSp>
        <p:sp>
          <p:nvSpPr>
            <p:cNvPr name="TextBox 10" id="10"/>
            <p:cNvSpPr txBox="true"/>
            <p:nvPr/>
          </p:nvSpPr>
          <p:spPr>
            <a:xfrm rot="0">
              <a:off x="0" y="713096"/>
              <a:ext cx="18224486" cy="3254703"/>
            </a:xfrm>
            <a:prstGeom prst="rect">
              <a:avLst/>
            </a:prstGeom>
          </p:spPr>
          <p:txBody>
            <a:bodyPr anchor="t" rtlCol="false" tIns="0" lIns="0" bIns="0" rIns="0">
              <a:spAutoFit/>
            </a:bodyPr>
            <a:lstStyle/>
            <a:p>
              <a:pPr algn="just">
                <a:lnSpc>
                  <a:spcPts val="4994"/>
                </a:lnSpc>
              </a:pPr>
              <a:r>
                <a:rPr lang="en-US" sz="2656" b="true">
                  <a:solidFill>
                    <a:srgbClr val="000000"/>
                  </a:solidFill>
                  <a:latin typeface="Anca Coder Bold"/>
                  <a:ea typeface="Anca Coder Bold"/>
                  <a:cs typeface="Anca Coder Bold"/>
                  <a:sym typeface="Anca Coder Bold"/>
                </a:rPr>
                <a:t>    </a:t>
              </a:r>
              <a:r>
                <a:rPr lang="en-US" sz="2656" b="true">
                  <a:solidFill>
                    <a:srgbClr val="00BF63"/>
                  </a:solidFill>
                  <a:latin typeface="Anca Coder Bold"/>
                  <a:ea typeface="Anca Coder Bold"/>
                  <a:cs typeface="Anca Coder Bold"/>
                  <a:sym typeface="Anca Coder Bold"/>
                </a:rPr>
                <a:t>$_SESSION</a:t>
              </a:r>
              <a:r>
                <a:rPr lang="en-US" sz="2656" b="true">
                  <a:solidFill>
                    <a:srgbClr val="000000"/>
                  </a:solidFill>
                  <a:latin typeface="Anca Coder Bold"/>
                  <a:ea typeface="Anca Coder Bold"/>
                  <a:cs typeface="Anca Coder Bold"/>
                  <a:sym typeface="Anca Coder Bold"/>
                </a:rPr>
                <a:t>["loggedin"] = true;</a:t>
              </a:r>
            </a:p>
            <a:p>
              <a:pPr algn="just">
                <a:lnSpc>
                  <a:spcPts val="4994"/>
                </a:lnSpc>
              </a:pPr>
              <a:r>
                <a:rPr lang="en-US" sz="2656" b="true">
                  <a:solidFill>
                    <a:srgbClr val="000000"/>
                  </a:solidFill>
                  <a:latin typeface="Anca Coder Bold"/>
                  <a:ea typeface="Anca Coder Bold"/>
                  <a:cs typeface="Anca Coder Bold"/>
                  <a:sym typeface="Anca Coder Bold"/>
                </a:rPr>
                <a:t>    </a:t>
              </a:r>
              <a:r>
                <a:rPr lang="en-US" sz="2656" b="true">
                  <a:solidFill>
                    <a:srgbClr val="00BF63"/>
                  </a:solidFill>
                  <a:latin typeface="Anca Coder Bold"/>
                  <a:ea typeface="Anca Coder Bold"/>
                  <a:cs typeface="Anca Coder Bold"/>
                  <a:sym typeface="Anca Coder Bold"/>
                </a:rPr>
                <a:t>$_SESSION</a:t>
              </a:r>
              <a:r>
                <a:rPr lang="en-US" sz="2656" b="true">
                  <a:solidFill>
                    <a:srgbClr val="000000"/>
                  </a:solidFill>
                  <a:latin typeface="Anca Coder Bold"/>
                  <a:ea typeface="Anca Coder Bold"/>
                  <a:cs typeface="Anca Coder Bold"/>
                  <a:sym typeface="Anca Coder Bold"/>
                </a:rPr>
                <a:t>["id"] = $id;</a:t>
              </a:r>
            </a:p>
            <a:p>
              <a:pPr algn="just">
                <a:lnSpc>
                  <a:spcPts val="4994"/>
                </a:lnSpc>
              </a:pPr>
              <a:r>
                <a:rPr lang="en-US" sz="2656" b="true">
                  <a:solidFill>
                    <a:srgbClr val="000000"/>
                  </a:solidFill>
                  <a:latin typeface="Anca Coder Bold"/>
                  <a:ea typeface="Anca Coder Bold"/>
                  <a:cs typeface="Anca Coder Bold"/>
                  <a:sym typeface="Anca Coder Bold"/>
                </a:rPr>
                <a:t>    </a:t>
              </a:r>
              <a:r>
                <a:rPr lang="en-US" sz="2656" b="true">
                  <a:solidFill>
                    <a:srgbClr val="00BF63"/>
                  </a:solidFill>
                  <a:latin typeface="Anca Coder Bold"/>
                  <a:ea typeface="Anca Coder Bold"/>
                  <a:cs typeface="Anca Coder Bold"/>
                  <a:sym typeface="Anca Coder Bold"/>
                </a:rPr>
                <a:t>$_SESSION</a:t>
              </a:r>
              <a:r>
                <a:rPr lang="en-US" sz="2656" b="true">
                  <a:solidFill>
                    <a:srgbClr val="000000"/>
                  </a:solidFill>
                  <a:latin typeface="Anca Coder Bold"/>
                  <a:ea typeface="Anca Coder Bold"/>
                  <a:cs typeface="Anca Coder Bold"/>
                  <a:sym typeface="Anca Coder Bold"/>
                </a:rPr>
                <a:t>["username"] = $username;</a:t>
              </a:r>
            </a:p>
            <a:p>
              <a:pPr algn="just">
                <a:lnSpc>
                  <a:spcPts val="4994"/>
                </a:lnSpc>
              </a:pPr>
            </a:p>
          </p:txBody>
        </p:sp>
      </p:grpSp>
      <p:sp>
        <p:nvSpPr>
          <p:cNvPr name="TextBox 11" id="11"/>
          <p:cNvSpPr txBox="true"/>
          <p:nvPr/>
        </p:nvSpPr>
        <p:spPr>
          <a:xfrm rot="0">
            <a:off x="786856" y="7199113"/>
            <a:ext cx="16714288" cy="824359"/>
          </a:xfrm>
          <a:prstGeom prst="rect">
            <a:avLst/>
          </a:prstGeom>
        </p:spPr>
        <p:txBody>
          <a:bodyPr anchor="t" rtlCol="false" tIns="0" lIns="0" bIns="0" rIns="0">
            <a:spAutoFit/>
          </a:bodyPr>
          <a:lstStyle/>
          <a:p>
            <a:pPr algn="just">
              <a:lnSpc>
                <a:spcPts val="7143"/>
              </a:lnSpc>
            </a:pPr>
            <a:r>
              <a:rPr lang="en-US" sz="3799">
                <a:solidFill>
                  <a:srgbClr val="000000"/>
                </a:solidFill>
                <a:latin typeface="Arial Unicode"/>
                <a:ea typeface="Arial Unicode"/>
                <a:cs typeface="Arial Unicode"/>
                <a:sym typeface="Arial Unicode"/>
              </a:rPr>
              <a:t>   - Thiết lập các biến </a:t>
            </a:r>
            <a:r>
              <a:rPr lang="en-US" b="true" sz="3799">
                <a:solidFill>
                  <a:srgbClr val="000000"/>
                </a:solidFill>
                <a:latin typeface="Arial Unicode Bold"/>
                <a:ea typeface="Arial Unicode Bold"/>
                <a:cs typeface="Arial Unicode Bold"/>
                <a:sym typeface="Arial Unicode Bold"/>
              </a:rPr>
              <a:t>$_SESSION</a:t>
            </a:r>
            <a:r>
              <a:rPr lang="en-US" sz="3799">
                <a:solidFill>
                  <a:srgbClr val="000000"/>
                </a:solidFill>
                <a:latin typeface="Arial Unicode"/>
                <a:ea typeface="Arial Unicode"/>
                <a:cs typeface="Arial Unicode"/>
                <a:sym typeface="Arial Unicode"/>
              </a:rPr>
              <a:t> để lưu trạng thái đăng nhập.</a:t>
            </a:r>
          </a:p>
        </p:txBody>
      </p:sp>
    </p:spTree>
  </p:cSld>
  <p:clrMapOvr>
    <a:masterClrMapping/>
  </p:clrMapOvr>
</p:sld>
</file>

<file path=ppt/slides/slide6.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6221785" y="269401"/>
            <a:ext cx="5844431" cy="1061878"/>
          </a:xfrm>
          <a:prstGeom prst="rect">
            <a:avLst/>
          </a:prstGeom>
        </p:spPr>
        <p:txBody>
          <a:bodyPr anchor="t" rtlCol="false" tIns="0" lIns="0" bIns="0" rIns="0">
            <a:spAutoFit/>
          </a:bodyPr>
          <a:lstStyle/>
          <a:p>
            <a:pPr algn="ctr">
              <a:lnSpc>
                <a:spcPts val="8468"/>
              </a:lnSpc>
            </a:pPr>
            <a:r>
              <a:rPr lang="en-US" b="true" sz="6775" spc="-135">
                <a:solidFill>
                  <a:srgbClr val="FFDF5E"/>
                </a:solidFill>
                <a:latin typeface="Cabin Bold"/>
                <a:ea typeface="Cabin Bold"/>
                <a:cs typeface="Cabin Bold"/>
                <a:sym typeface="Cabin Bold"/>
              </a:rPr>
              <a:t>ĐĂNG XUẤT</a:t>
            </a:r>
          </a:p>
        </p:txBody>
      </p:sp>
      <p:grpSp>
        <p:nvGrpSpPr>
          <p:cNvPr name="Group 6" id="6"/>
          <p:cNvGrpSpPr/>
          <p:nvPr/>
        </p:nvGrpSpPr>
        <p:grpSpPr>
          <a:xfrm rot="0">
            <a:off x="1846218" y="1889933"/>
            <a:ext cx="14998739" cy="5059052"/>
            <a:chOff x="0" y="0"/>
            <a:chExt cx="19998319" cy="6745403"/>
          </a:xfrm>
        </p:grpSpPr>
        <p:grpSp>
          <p:nvGrpSpPr>
            <p:cNvPr name="Group 7" id="7"/>
            <p:cNvGrpSpPr/>
            <p:nvPr/>
          </p:nvGrpSpPr>
          <p:grpSpPr>
            <a:xfrm rot="0">
              <a:off x="0" y="0"/>
              <a:ext cx="19998319" cy="6745403"/>
              <a:chOff x="0" y="0"/>
              <a:chExt cx="5383462" cy="1815834"/>
            </a:xfrm>
          </p:grpSpPr>
          <p:sp>
            <p:nvSpPr>
              <p:cNvPr name="Freeform 8" id="8"/>
              <p:cNvSpPr/>
              <p:nvPr/>
            </p:nvSpPr>
            <p:spPr>
              <a:xfrm flipH="false" flipV="false" rot="0">
                <a:off x="0" y="0"/>
                <a:ext cx="5383462" cy="1815834"/>
              </a:xfrm>
              <a:custGeom>
                <a:avLst/>
                <a:gdLst/>
                <a:ahLst/>
                <a:cxnLst/>
                <a:rect r="r" b="b" t="t" l="l"/>
                <a:pathLst>
                  <a:path h="1815834" w="5383462">
                    <a:moveTo>
                      <a:pt x="0" y="0"/>
                    </a:moveTo>
                    <a:lnTo>
                      <a:pt x="5383462" y="0"/>
                    </a:lnTo>
                    <a:lnTo>
                      <a:pt x="5383462" y="1815834"/>
                    </a:lnTo>
                    <a:lnTo>
                      <a:pt x="0" y="1815834"/>
                    </a:lnTo>
                    <a:close/>
                  </a:path>
                </a:pathLst>
              </a:custGeom>
              <a:solidFill>
                <a:srgbClr val="000000">
                  <a:alpha val="0"/>
                </a:srgbClr>
              </a:solidFill>
              <a:ln w="38100" cap="sq">
                <a:solidFill>
                  <a:srgbClr val="000000"/>
                </a:solidFill>
                <a:prstDash val="solid"/>
                <a:miter/>
              </a:ln>
            </p:spPr>
          </p:sp>
          <p:sp>
            <p:nvSpPr>
              <p:cNvPr name="TextBox 9" id="9"/>
              <p:cNvSpPr txBox="true"/>
              <p:nvPr/>
            </p:nvSpPr>
            <p:spPr>
              <a:xfrm>
                <a:off x="0" y="-38100"/>
                <a:ext cx="5383462" cy="1853934"/>
              </a:xfrm>
              <a:prstGeom prst="rect">
                <a:avLst/>
              </a:prstGeom>
            </p:spPr>
            <p:txBody>
              <a:bodyPr anchor="ctr" rtlCol="false" tIns="50800" lIns="50800" bIns="50800" rIns="50800"/>
              <a:lstStyle/>
              <a:p>
                <a:pPr algn="ctr">
                  <a:lnSpc>
                    <a:spcPts val="2659"/>
                  </a:lnSpc>
                </a:pPr>
              </a:p>
            </p:txBody>
          </p:sp>
        </p:grpSp>
        <p:sp>
          <p:nvSpPr>
            <p:cNvPr name="TextBox 10" id="10"/>
            <p:cNvSpPr txBox="true"/>
            <p:nvPr/>
          </p:nvSpPr>
          <p:spPr>
            <a:xfrm rot="0">
              <a:off x="0" y="480176"/>
              <a:ext cx="18684959" cy="5616213"/>
            </a:xfrm>
            <a:prstGeom prst="rect">
              <a:avLst/>
            </a:prstGeom>
          </p:spPr>
          <p:txBody>
            <a:bodyPr anchor="t" rtlCol="false" tIns="0" lIns="0" bIns="0" rIns="0">
              <a:spAutoFit/>
            </a:bodyPr>
            <a:lstStyle/>
            <a:p>
              <a:pPr algn="just">
                <a:lnSpc>
                  <a:spcPts val="4258"/>
                </a:lnSpc>
              </a:pPr>
              <a:r>
                <a:rPr lang="en-US" sz="2264" b="true">
                  <a:solidFill>
                    <a:srgbClr val="000000"/>
                  </a:solidFill>
                  <a:latin typeface="Anca Coder Bold"/>
                  <a:ea typeface="Anca Coder Bold"/>
                  <a:cs typeface="Anca Coder Bold"/>
                  <a:sym typeface="Anca Coder Bold"/>
                </a:rPr>
                <a:t>   &lt;?php</a:t>
              </a:r>
            </a:p>
            <a:p>
              <a:pPr algn="just">
                <a:lnSpc>
                  <a:spcPts val="4258"/>
                </a:lnSpc>
              </a:pPr>
              <a:r>
                <a:rPr lang="en-US" sz="2264">
                  <a:solidFill>
                    <a:srgbClr val="000000"/>
                  </a:solidFill>
                  <a:latin typeface="Anca Coder"/>
                  <a:ea typeface="Anca Coder"/>
                  <a:cs typeface="Anca Coder"/>
                  <a:sym typeface="Anca Coder"/>
                </a:rPr>
                <a:t>   </a:t>
              </a:r>
              <a:r>
                <a:rPr lang="en-US" sz="2264" b="true">
                  <a:solidFill>
                    <a:srgbClr val="000000"/>
                  </a:solidFill>
                  <a:latin typeface="Anca Coder Bold"/>
                  <a:ea typeface="Anca Coder Bold"/>
                  <a:cs typeface="Anca Coder Bold"/>
                  <a:sym typeface="Anca Coder Bold"/>
                </a:rPr>
                <a:t>session_start();</a:t>
              </a:r>
            </a:p>
            <a:p>
              <a:pPr algn="just">
                <a:lnSpc>
                  <a:spcPts val="4258"/>
                </a:lnSpc>
              </a:pPr>
              <a:r>
                <a:rPr lang="en-US" sz="2264">
                  <a:solidFill>
                    <a:srgbClr val="000000"/>
                  </a:solidFill>
                  <a:latin typeface="Anca Coder"/>
                  <a:ea typeface="Anca Coder"/>
                  <a:cs typeface="Anca Coder"/>
                  <a:sym typeface="Anca Coder"/>
                </a:rPr>
                <a:t>   </a:t>
              </a:r>
              <a:r>
                <a:rPr lang="en-US" sz="2264" b="true">
                  <a:solidFill>
                    <a:srgbClr val="00BF63"/>
                  </a:solidFill>
                  <a:latin typeface="Anca Coder Bold"/>
                  <a:ea typeface="Anca Coder Bold"/>
                  <a:cs typeface="Anca Coder Bold"/>
                  <a:sym typeface="Anca Coder Bold"/>
                </a:rPr>
                <a:t>$_SESSION</a:t>
              </a:r>
              <a:r>
                <a:rPr lang="en-US" sz="2264" b="true">
                  <a:solidFill>
                    <a:srgbClr val="000000"/>
                  </a:solidFill>
                  <a:latin typeface="Anca Coder Bold"/>
                  <a:ea typeface="Anca Coder Bold"/>
                  <a:cs typeface="Anca Coder Bold"/>
                  <a:sym typeface="Anca Coder Bold"/>
                </a:rPr>
                <a:t> = </a:t>
              </a:r>
              <a:r>
                <a:rPr lang="en-US" sz="2264" b="true">
                  <a:solidFill>
                    <a:srgbClr val="FF3131"/>
                  </a:solidFill>
                  <a:latin typeface="Anca Coder Bold"/>
                  <a:ea typeface="Anca Coder Bold"/>
                  <a:cs typeface="Anca Coder Bold"/>
                  <a:sym typeface="Anca Coder Bold"/>
                </a:rPr>
                <a:t>array()</a:t>
              </a:r>
              <a:r>
                <a:rPr lang="en-US" sz="2264" b="true">
                  <a:solidFill>
                    <a:srgbClr val="000000"/>
                  </a:solidFill>
                  <a:latin typeface="Anca Coder Bold"/>
                  <a:ea typeface="Anca Coder Bold"/>
                  <a:cs typeface="Anca Coder Bold"/>
                  <a:sym typeface="Anca Coder Bold"/>
                </a:rPr>
                <a:t>; gán các biến session thành mảng trống</a:t>
              </a:r>
            </a:p>
            <a:p>
              <a:pPr algn="just">
                <a:lnSpc>
                  <a:spcPts val="4258"/>
                </a:lnSpc>
              </a:pPr>
              <a:r>
                <a:rPr lang="en-US" sz="2264">
                  <a:solidFill>
                    <a:srgbClr val="000000"/>
                  </a:solidFill>
                  <a:latin typeface="Anca Coder"/>
                  <a:ea typeface="Anca Coder"/>
                  <a:cs typeface="Anca Coder"/>
                  <a:sym typeface="Anca Coder"/>
                </a:rPr>
                <a:t>   </a:t>
              </a:r>
              <a:r>
                <a:rPr lang="en-US" sz="2264" b="true">
                  <a:solidFill>
                    <a:srgbClr val="000000"/>
                  </a:solidFill>
                  <a:latin typeface="Anca Coder Bold"/>
                  <a:ea typeface="Anca Coder Bold"/>
                  <a:cs typeface="Anca Coder Bold"/>
                  <a:sym typeface="Anca Coder Bold"/>
                </a:rPr>
                <a:t>session_destroy(); hủy session hiện tại</a:t>
              </a:r>
            </a:p>
            <a:p>
              <a:pPr algn="just">
                <a:lnSpc>
                  <a:spcPts val="4258"/>
                </a:lnSpc>
              </a:pPr>
              <a:r>
                <a:rPr lang="en-US" sz="2264">
                  <a:solidFill>
                    <a:srgbClr val="000000"/>
                  </a:solidFill>
                  <a:latin typeface="Anca Coder"/>
                  <a:ea typeface="Anca Coder"/>
                  <a:cs typeface="Anca Coder"/>
                  <a:sym typeface="Anca Coder"/>
                </a:rPr>
                <a:t>   </a:t>
              </a:r>
              <a:r>
                <a:rPr lang="en-US" sz="2264" b="true">
                  <a:solidFill>
                    <a:srgbClr val="000000"/>
                  </a:solidFill>
                  <a:latin typeface="Anca Coder Bold"/>
                  <a:ea typeface="Anca Coder Bold"/>
                  <a:cs typeface="Anca Coder Bold"/>
                  <a:sym typeface="Anca Coder Bold"/>
                </a:rPr>
                <a:t>header("location: login.php");// Chuyển hướng về trang đăng nhập</a:t>
              </a:r>
            </a:p>
            <a:p>
              <a:pPr algn="just">
                <a:lnSpc>
                  <a:spcPts val="4258"/>
                </a:lnSpc>
              </a:pPr>
              <a:r>
                <a:rPr lang="en-US" sz="2264">
                  <a:solidFill>
                    <a:srgbClr val="000000"/>
                  </a:solidFill>
                  <a:latin typeface="Anca Coder"/>
                  <a:ea typeface="Anca Coder"/>
                  <a:cs typeface="Anca Coder"/>
                  <a:sym typeface="Anca Coder"/>
                </a:rPr>
                <a:t>   </a:t>
              </a:r>
              <a:r>
                <a:rPr lang="en-US" sz="2264" b="true">
                  <a:solidFill>
                    <a:srgbClr val="000000"/>
                  </a:solidFill>
                  <a:latin typeface="Anca Coder Bold"/>
                  <a:ea typeface="Anca Coder Bold"/>
                  <a:cs typeface="Anca Coder Bold"/>
                  <a:sym typeface="Anca Coder Bold"/>
                </a:rPr>
                <a:t>exit;</a:t>
              </a:r>
            </a:p>
            <a:p>
              <a:pPr algn="just">
                <a:lnSpc>
                  <a:spcPts val="4258"/>
                </a:lnSpc>
              </a:pPr>
              <a:r>
                <a:rPr lang="en-US" sz="2264">
                  <a:solidFill>
                    <a:srgbClr val="000000"/>
                  </a:solidFill>
                  <a:latin typeface="Anca Coder"/>
                  <a:ea typeface="Anca Coder"/>
                  <a:cs typeface="Anca Coder"/>
                  <a:sym typeface="Anca Coder"/>
                </a:rPr>
                <a:t>   </a:t>
              </a:r>
              <a:r>
                <a:rPr lang="en-US" sz="2264" b="true">
                  <a:solidFill>
                    <a:srgbClr val="000000"/>
                  </a:solidFill>
                  <a:latin typeface="Anca Coder Bold"/>
                  <a:ea typeface="Anca Coder Bold"/>
                  <a:cs typeface="Anca Coder Bold"/>
                  <a:sym typeface="Anca Coder Bold"/>
                </a:rPr>
                <a:t>?&gt;</a:t>
              </a:r>
            </a:p>
            <a:p>
              <a:pPr algn="just">
                <a:lnSpc>
                  <a:spcPts val="4258"/>
                </a:lnSpc>
              </a:pPr>
            </a:p>
          </p:txBody>
        </p:sp>
      </p:grpSp>
      <p:sp>
        <p:nvSpPr>
          <p:cNvPr name="TextBox 11" id="11"/>
          <p:cNvSpPr txBox="true"/>
          <p:nvPr/>
        </p:nvSpPr>
        <p:spPr>
          <a:xfrm rot="0">
            <a:off x="786856" y="6962012"/>
            <a:ext cx="16714288" cy="2547495"/>
          </a:xfrm>
          <a:prstGeom prst="rect">
            <a:avLst/>
          </a:prstGeom>
        </p:spPr>
        <p:txBody>
          <a:bodyPr anchor="t" rtlCol="false" tIns="0" lIns="0" bIns="0" rIns="0">
            <a:spAutoFit/>
          </a:bodyPr>
          <a:lstStyle/>
          <a:p>
            <a:pPr algn="just">
              <a:lnSpc>
                <a:spcPts val="6955"/>
              </a:lnSpc>
            </a:pPr>
            <a:r>
              <a:rPr lang="en-US" sz="3699">
                <a:solidFill>
                  <a:srgbClr val="000000"/>
                </a:solidFill>
                <a:latin typeface="Arial Unicode"/>
                <a:ea typeface="Arial Unicode"/>
                <a:cs typeface="Arial Unicode"/>
                <a:sym typeface="Arial Unicode"/>
              </a:rPr>
              <a:t>   - Đoạn mã này xóa tất cả dữ liệu phiên làm việc (session), hủy phiên làm việc hiện tại và chuyển hướng người dùng về trang đăng nhập. Đây là cách thường được sử dụng để xử lý đăng xuất cho người dùng.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450298" y="362194"/>
            <a:ext cx="19188597" cy="17024097"/>
          </a:xfrm>
          <a:custGeom>
            <a:avLst/>
            <a:gdLst/>
            <a:ahLst/>
            <a:cxnLst/>
            <a:rect r="r" b="b" t="t" l="l"/>
            <a:pathLst>
              <a:path h="17024097" w="19188597">
                <a:moveTo>
                  <a:pt x="0" y="0"/>
                </a:moveTo>
                <a:lnTo>
                  <a:pt x="19188596" y="0"/>
                </a:lnTo>
                <a:lnTo>
                  <a:pt x="19188596" y="17024097"/>
                </a:lnTo>
                <a:lnTo>
                  <a:pt x="0" y="17024097"/>
                </a:lnTo>
                <a:lnTo>
                  <a:pt x="0" y="0"/>
                </a:lnTo>
                <a:close/>
              </a:path>
            </a:pathLst>
          </a:custGeom>
          <a:blipFill>
            <a:blip r:embed="rId2"/>
            <a:stretch>
              <a:fillRect l="-214" t="0" r="-214" b="-38258"/>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996989" y="-4837704"/>
            <a:ext cx="20738508" cy="15990601"/>
          </a:xfrm>
          <a:custGeom>
            <a:avLst/>
            <a:gdLst/>
            <a:ahLst/>
            <a:cxnLst/>
            <a:rect r="r" b="b" t="t" l="l"/>
            <a:pathLst>
              <a:path h="15990601" w="20738508">
                <a:moveTo>
                  <a:pt x="0" y="0"/>
                </a:moveTo>
                <a:lnTo>
                  <a:pt x="20738508" y="0"/>
                </a:lnTo>
                <a:lnTo>
                  <a:pt x="20738508" y="15990601"/>
                </a:lnTo>
                <a:lnTo>
                  <a:pt x="0" y="15990601"/>
                </a:lnTo>
                <a:lnTo>
                  <a:pt x="0" y="0"/>
                </a:lnTo>
                <a:close/>
              </a:path>
            </a:pathLst>
          </a:custGeom>
          <a:blipFill>
            <a:blip r:embed="rId2"/>
            <a:stretch>
              <a:fillRect l="0" t="-14845" r="0" b="-14845"/>
            </a:stretch>
          </a:blipFill>
        </p:spPr>
      </p:sp>
      <p:sp>
        <p:nvSpPr>
          <p:cNvPr name="Freeform 3" id="3"/>
          <p:cNvSpPr/>
          <p:nvPr/>
        </p:nvSpPr>
        <p:spPr>
          <a:xfrm flipH="false" flipV="false" rot="0">
            <a:off x="110411" y="1028700"/>
            <a:ext cx="9033589" cy="8229600"/>
          </a:xfrm>
          <a:custGeom>
            <a:avLst/>
            <a:gdLst/>
            <a:ahLst/>
            <a:cxnLst/>
            <a:rect r="r" b="b" t="t" l="l"/>
            <a:pathLst>
              <a:path h="8229600" w="9033589">
                <a:moveTo>
                  <a:pt x="0" y="0"/>
                </a:moveTo>
                <a:lnTo>
                  <a:pt x="9033589" y="0"/>
                </a:lnTo>
                <a:lnTo>
                  <a:pt x="9033589" y="8229600"/>
                </a:lnTo>
                <a:lnTo>
                  <a:pt x="0" y="8229600"/>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8972659" y="2434012"/>
            <a:ext cx="9315341" cy="5361825"/>
          </a:xfrm>
          <a:prstGeom prst="rect">
            <a:avLst/>
          </a:prstGeom>
        </p:spPr>
        <p:txBody>
          <a:bodyPr anchor="t" rtlCol="false" tIns="0" lIns="0" bIns="0" rIns="0">
            <a:spAutoFit/>
          </a:bodyPr>
          <a:lstStyle/>
          <a:p>
            <a:pPr algn="ctr">
              <a:lnSpc>
                <a:spcPts val="14228"/>
              </a:lnSpc>
            </a:pPr>
            <a:r>
              <a:rPr lang="en-US" b="true" sz="11382" spc="-227">
                <a:solidFill>
                  <a:srgbClr val="067BFF"/>
                </a:solidFill>
                <a:latin typeface="Cabin Bold"/>
                <a:ea typeface="Cabin Bold"/>
                <a:cs typeface="Cabin Bold"/>
                <a:sym typeface="Cabin Bold"/>
              </a:rPr>
              <a:t>CÁC CÚ PHÁP CƠ BẢN CỦA REGEX</a:t>
            </a:r>
          </a:p>
        </p:txBody>
      </p:sp>
    </p:spTree>
  </p:cSld>
  <p:clrMapOvr>
    <a:masterClrMapping/>
  </p:clrMapOvr>
</p:sld>
</file>

<file path=ppt/slides/slide9.xml><?xml version="1.0" encoding="utf-8"?>
<p:sld xmlns:p="http://schemas.openxmlformats.org/presentationml/2006/main" xmlns:a="http://schemas.openxmlformats.org/drawingml/2006/main">
  <p:cSld>
    <p:spTree>
      <p:nvGrpSpPr>
        <p:cNvPr id="1" name=""/>
        <p:cNvGrpSpPr/>
        <p:nvPr/>
      </p:nvGrpSpPr>
      <p:grpSpPr>
        <a:xfrm>
          <a:off x="0" y="0"/>
          <a:ext cx="0" cy="0"/>
          <a:chOff x="0" y="0"/>
          <a:chExt cx="0" cy="0"/>
        </a:xfrm>
      </p:grpSpPr>
      <p:grpSp>
        <p:nvGrpSpPr>
          <p:cNvPr name="Group 2" id="2"/>
          <p:cNvGrpSpPr/>
          <p:nvPr/>
        </p:nvGrpSpPr>
        <p:grpSpPr>
          <a:xfrm rot="0">
            <a:off x="0" y="0"/>
            <a:ext cx="19986343" cy="1638780"/>
            <a:chOff x="0" y="0"/>
            <a:chExt cx="5263893" cy="431613"/>
          </a:xfrm>
        </p:grpSpPr>
        <p:sp>
          <p:nvSpPr>
            <p:cNvPr name="Freeform 3" id="3"/>
            <p:cNvSpPr/>
            <p:nvPr/>
          </p:nvSpPr>
          <p:spPr>
            <a:xfrm flipH="false" flipV="false" rot="0">
              <a:off x="0" y="0"/>
              <a:ext cx="5263893" cy="431613"/>
            </a:xfrm>
            <a:custGeom>
              <a:avLst/>
              <a:gdLst/>
              <a:ahLst/>
              <a:cxnLst/>
              <a:rect r="r" b="b" t="t" l="l"/>
              <a:pathLst>
                <a:path h="431613" w="5263893">
                  <a:moveTo>
                    <a:pt x="0" y="0"/>
                  </a:moveTo>
                  <a:lnTo>
                    <a:pt x="5263893" y="0"/>
                  </a:lnTo>
                  <a:lnTo>
                    <a:pt x="5263893" y="431613"/>
                  </a:lnTo>
                  <a:lnTo>
                    <a:pt x="0" y="431613"/>
                  </a:lnTo>
                  <a:close/>
                </a:path>
              </a:pathLst>
            </a:custGeom>
            <a:solidFill>
              <a:srgbClr val="067BFF"/>
            </a:solidFill>
          </p:spPr>
        </p:sp>
        <p:sp>
          <p:nvSpPr>
            <p:cNvPr name="TextBox 4" id="4"/>
            <p:cNvSpPr txBox="true"/>
            <p:nvPr/>
          </p:nvSpPr>
          <p:spPr>
            <a:xfrm>
              <a:off x="0" y="-38100"/>
              <a:ext cx="5263893" cy="469713"/>
            </a:xfrm>
            <a:prstGeom prst="rect">
              <a:avLst/>
            </a:prstGeom>
          </p:spPr>
          <p:txBody>
            <a:bodyPr anchor="ctr" rtlCol="false" tIns="50800" lIns="50800" bIns="50800" rIns="50800"/>
            <a:lstStyle/>
            <a:p>
              <a:pPr algn="ctr">
                <a:lnSpc>
                  <a:spcPts val="2659"/>
                </a:lnSpc>
                <a:spcBef>
                  <a:spcPct val="0"/>
                </a:spcBef>
              </a:pPr>
            </a:p>
          </p:txBody>
        </p:sp>
      </p:grpSp>
      <p:sp>
        <p:nvSpPr>
          <p:cNvPr name="TextBox 5" id="5"/>
          <p:cNvSpPr txBox="true"/>
          <p:nvPr/>
        </p:nvSpPr>
        <p:spPr>
          <a:xfrm rot="0">
            <a:off x="284308" y="1569203"/>
            <a:ext cx="17259300" cy="9446262"/>
          </a:xfrm>
          <a:prstGeom prst="rect">
            <a:avLst/>
          </a:prstGeom>
        </p:spPr>
        <p:txBody>
          <a:bodyPr anchor="t" rtlCol="false" tIns="0" lIns="0" bIns="0" rIns="0">
            <a:spAutoFit/>
          </a:bodyPr>
          <a:lstStyle/>
          <a:p>
            <a:pPr algn="just">
              <a:lnSpc>
                <a:spcPts val="7519"/>
              </a:lnSpc>
            </a:pPr>
            <a:r>
              <a:rPr lang="en-US" sz="3999">
                <a:solidFill>
                  <a:srgbClr val="000000"/>
                </a:solidFill>
                <a:latin typeface="Arial Unicode"/>
                <a:ea typeface="Arial Unicode"/>
                <a:cs typeface="Arial Unicode"/>
                <a:sym typeface="Arial Unicode"/>
              </a:rPr>
              <a:t>- Regex, viết tắt của Regular Expression (biểu thức chính quy), là các mẫu (pattern) dùng để tìm/thay thế (Find/Replace) và thao tác với chuỗi văn bản. Là một công cụ cực mạnh cho xử lí chuỗi trong Php, JavaScript…</a:t>
            </a:r>
          </a:p>
          <a:p>
            <a:pPr algn="just">
              <a:lnSpc>
                <a:spcPts val="7519"/>
              </a:lnSpc>
            </a:pPr>
            <a:r>
              <a:rPr lang="en-US" sz="3999">
                <a:solidFill>
                  <a:srgbClr val="000000"/>
                </a:solidFill>
                <a:latin typeface="Arial Unicode"/>
                <a:ea typeface="Arial Unicode"/>
                <a:cs typeface="Arial Unicode"/>
                <a:sym typeface="Arial Unicode"/>
              </a:rPr>
              <a:t>- </a:t>
            </a:r>
            <a:r>
              <a:rPr lang="en-US" sz="3999">
                <a:solidFill>
                  <a:srgbClr val="000000"/>
                </a:solidFill>
                <a:latin typeface="Arial Unicode"/>
                <a:ea typeface="Arial Unicode"/>
                <a:cs typeface="Arial Unicode"/>
                <a:sym typeface="Arial Unicode"/>
              </a:rPr>
              <a:t>Một số ứng dụng của Regex:</a:t>
            </a:r>
          </a:p>
          <a:p>
            <a:pPr algn="just" marL="863596" indent="-431798" lvl="1">
              <a:lnSpc>
                <a:spcPts val="7519"/>
              </a:lnSpc>
              <a:buFont typeface="Arial"/>
              <a:buChar char="•"/>
            </a:pPr>
            <a:r>
              <a:rPr lang="en-US" b="true" sz="3999">
                <a:solidFill>
                  <a:srgbClr val="000000"/>
                </a:solidFill>
                <a:latin typeface="Arial Unicode Bold"/>
                <a:ea typeface="Arial Unicode Bold"/>
                <a:cs typeface="Arial Unicode Bold"/>
                <a:sym typeface="Arial Unicode Bold"/>
              </a:rPr>
              <a:t>Tìm kiếm</a:t>
            </a:r>
            <a:r>
              <a:rPr lang="en-US" sz="3999">
                <a:solidFill>
                  <a:srgbClr val="000000"/>
                </a:solidFill>
                <a:latin typeface="Arial Unicode"/>
                <a:ea typeface="Arial Unicode"/>
                <a:cs typeface="Arial Unicode"/>
                <a:sym typeface="Arial Unicode"/>
              </a:rPr>
              <a:t>: Xác định và tìm kiếm các mẫu cụ thể trong văn bản.</a:t>
            </a:r>
          </a:p>
          <a:p>
            <a:pPr algn="just" marL="863596" indent="-431798" lvl="1">
              <a:lnSpc>
                <a:spcPts val="7519"/>
              </a:lnSpc>
              <a:buFont typeface="Arial"/>
              <a:buChar char="•"/>
            </a:pPr>
            <a:r>
              <a:rPr lang="en-US" b="true" sz="3999">
                <a:solidFill>
                  <a:srgbClr val="000000"/>
                </a:solidFill>
                <a:latin typeface="Arial Unicode Bold"/>
                <a:ea typeface="Arial Unicode Bold"/>
                <a:cs typeface="Arial Unicode Bold"/>
                <a:sym typeface="Arial Unicode Bold"/>
              </a:rPr>
              <a:t>Thay thế</a:t>
            </a:r>
            <a:r>
              <a:rPr lang="en-US" sz="3999">
                <a:solidFill>
                  <a:srgbClr val="000000"/>
                </a:solidFill>
                <a:latin typeface="Arial Unicode"/>
                <a:ea typeface="Arial Unicode"/>
                <a:cs typeface="Arial Unicode"/>
                <a:sym typeface="Arial Unicode"/>
              </a:rPr>
              <a:t>: Thay thế các phần của văn bản dựa trên mẫu.</a:t>
            </a:r>
          </a:p>
          <a:p>
            <a:pPr algn="just" marL="863596" indent="-431798" lvl="1">
              <a:lnSpc>
                <a:spcPts val="7519"/>
              </a:lnSpc>
              <a:buFont typeface="Arial"/>
              <a:buChar char="•"/>
            </a:pPr>
            <a:r>
              <a:rPr lang="en-US" b="true" sz="3999">
                <a:solidFill>
                  <a:srgbClr val="000000"/>
                </a:solidFill>
                <a:latin typeface="Arial Unicode Bold"/>
                <a:ea typeface="Arial Unicode Bold"/>
                <a:cs typeface="Arial Unicode Bold"/>
                <a:sym typeface="Arial Unicode Bold"/>
              </a:rPr>
              <a:t>Xác thực</a:t>
            </a:r>
            <a:r>
              <a:rPr lang="en-US" sz="3999">
                <a:solidFill>
                  <a:srgbClr val="000000"/>
                </a:solidFill>
                <a:latin typeface="Arial Unicode"/>
                <a:ea typeface="Arial Unicode"/>
                <a:cs typeface="Arial Unicode"/>
                <a:sym typeface="Arial Unicode"/>
              </a:rPr>
              <a:t>: Kiểm tra xem dữ liệu có phù hợp với định dạng yêu cầu không, chẳng hạn như email, số điện thoại.</a:t>
            </a:r>
          </a:p>
          <a:p>
            <a:pPr algn="just" marL="863596" indent="-431798" lvl="1">
              <a:lnSpc>
                <a:spcPts val="7519"/>
              </a:lnSpc>
              <a:buFont typeface="Arial"/>
              <a:buChar char="•"/>
            </a:pPr>
            <a:r>
              <a:rPr lang="en-US" b="true" sz="3999">
                <a:solidFill>
                  <a:srgbClr val="000000"/>
                </a:solidFill>
                <a:latin typeface="Arial Unicode Bold"/>
                <a:ea typeface="Arial Unicode Bold"/>
                <a:cs typeface="Arial Unicode Bold"/>
                <a:sym typeface="Arial Unicode Bold"/>
              </a:rPr>
              <a:t>Tách dữ liệu</a:t>
            </a:r>
            <a:r>
              <a:rPr lang="en-US" sz="3999">
                <a:solidFill>
                  <a:srgbClr val="000000"/>
                </a:solidFill>
                <a:latin typeface="Arial Unicode"/>
                <a:ea typeface="Arial Unicode"/>
                <a:cs typeface="Arial Unicode"/>
                <a:sym typeface="Arial Unicode"/>
              </a:rPr>
              <a:t>: Phân tích và tách dữ liệu từ văn bản dựa trên mẫu.</a:t>
            </a:r>
          </a:p>
          <a:p>
            <a:pPr algn="just">
              <a:lnSpc>
                <a:spcPts val="7519"/>
              </a:lnSpc>
            </a:pPr>
          </a:p>
        </p:txBody>
      </p:sp>
      <p:sp>
        <p:nvSpPr>
          <p:cNvPr name="TextBox 6" id="6"/>
          <p:cNvSpPr txBox="true"/>
          <p:nvPr/>
        </p:nvSpPr>
        <p:spPr>
          <a:xfrm rot="0">
            <a:off x="6221785" y="269401"/>
            <a:ext cx="5844431" cy="1061878"/>
          </a:xfrm>
          <a:prstGeom prst="rect">
            <a:avLst/>
          </a:prstGeom>
        </p:spPr>
        <p:txBody>
          <a:bodyPr anchor="t" rtlCol="false" tIns="0" lIns="0" bIns="0" rIns="0">
            <a:spAutoFit/>
          </a:bodyPr>
          <a:lstStyle/>
          <a:p>
            <a:pPr algn="ctr">
              <a:lnSpc>
                <a:spcPts val="8468"/>
              </a:lnSpc>
            </a:pPr>
            <a:r>
              <a:rPr lang="en-US" b="true" sz="6775" spc="-135">
                <a:solidFill>
                  <a:srgbClr val="FFDF5E"/>
                </a:solidFill>
                <a:latin typeface="Cabin Bold"/>
                <a:ea typeface="Cabin Bold"/>
                <a:cs typeface="Cabin Bold"/>
                <a:sym typeface="Cabin Bold"/>
              </a:rPr>
              <a:t>REGEX LÀ GÌ?</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DAGUfJ4TuA4</dc:identifier>
  <dcterms:modified xsi:type="dcterms:W3CDTF">2011-08-01T06:04:30Z</dcterms:modified>
  <cp:revision>1</cp:revision>
  <dc:title>Regex </dc:title>
</cp:coreProperties>
</file>

<file path=docProps/thumbnail.jpeg>
</file>